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87" r:id="rId1"/>
  </p:sldMasterIdLst>
  <p:notesMasterIdLst>
    <p:notesMasterId r:id="rId4"/>
  </p:notesMasterIdLst>
  <p:handoutMasterIdLst>
    <p:handoutMasterId r:id="rId5"/>
  </p:handoutMasterIdLst>
  <p:sldIdLst>
    <p:sldId id="734" r:id="rId2"/>
    <p:sldId id="744" r:id="rId3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79B7"/>
    <a:srgbClr val="BADD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69" autoAdjust="0"/>
    <p:restoredTop sz="89357" autoAdjust="0"/>
  </p:normalViewPr>
  <p:slideViewPr>
    <p:cSldViewPr snapToGrid="0">
      <p:cViewPr varScale="1">
        <p:scale>
          <a:sx n="91" d="100"/>
          <a:sy n="91" d="100"/>
        </p:scale>
        <p:origin x="66" y="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B1B0B6AD-6585-440A-ABA7-886BEBAE9A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752A7EA8-99CB-48FD-BFE2-0FC57221326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59700-C96D-4E62-8044-4A9B1B02E2B7}" type="datetimeFigureOut">
              <a:rPr lang="ru-RU" smtClean="0"/>
              <a:t>22.04.2022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61CA1C07-C5B9-454F-962B-64ECBA81225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/>
              <a:t>1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142B82A9-0CE1-4427-A0AF-9F96E8F2E59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9A829-DBBB-4192-8484-A5924BB02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45563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42" cy="498891"/>
          </a:xfrm>
          <a:prstGeom prst="rect">
            <a:avLst/>
          </a:prstGeom>
        </p:spPr>
        <p:txBody>
          <a:bodyPr vert="horz" lIns="83895" tIns="41947" rIns="83895" bIns="41947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216" y="0"/>
            <a:ext cx="2951142" cy="498891"/>
          </a:xfrm>
          <a:prstGeom prst="rect">
            <a:avLst/>
          </a:prstGeom>
        </p:spPr>
        <p:txBody>
          <a:bodyPr vert="horz" lIns="83895" tIns="41947" rIns="83895" bIns="41947" rtlCol="0"/>
          <a:lstStyle>
            <a:lvl1pPr algn="r">
              <a:defRPr sz="1100"/>
            </a:lvl1pPr>
          </a:lstStyle>
          <a:p>
            <a:fld id="{9F34D9B9-BD57-472F-B5CF-93DC26889758}" type="datetimeFigureOut">
              <a:rPr lang="ru-RU" smtClean="0"/>
              <a:t>22.04.2022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895" tIns="41947" rIns="83895" bIns="4194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93" y="4783748"/>
            <a:ext cx="5447602" cy="3914378"/>
          </a:xfrm>
          <a:prstGeom prst="rect">
            <a:avLst/>
          </a:prstGeom>
        </p:spPr>
        <p:txBody>
          <a:bodyPr vert="horz" lIns="83895" tIns="41947" rIns="83895" bIns="41947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036"/>
            <a:ext cx="2951142" cy="498891"/>
          </a:xfrm>
          <a:prstGeom prst="rect">
            <a:avLst/>
          </a:prstGeom>
        </p:spPr>
        <p:txBody>
          <a:bodyPr vert="horz" lIns="83895" tIns="41947" rIns="83895" bIns="41947" rtlCol="0" anchor="b"/>
          <a:lstStyle>
            <a:lvl1pPr algn="l">
              <a:defRPr sz="1100"/>
            </a:lvl1pPr>
          </a:lstStyle>
          <a:p>
            <a:r>
              <a:rPr lang="ru-RU"/>
              <a:t>1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216" y="9442036"/>
            <a:ext cx="2951142" cy="498891"/>
          </a:xfrm>
          <a:prstGeom prst="rect">
            <a:avLst/>
          </a:prstGeom>
        </p:spPr>
        <p:txBody>
          <a:bodyPr vert="horz" lIns="83895" tIns="41947" rIns="83895" bIns="41947" rtlCol="0" anchor="b"/>
          <a:lstStyle>
            <a:lvl1pPr algn="r">
              <a:defRPr sz="1100"/>
            </a:lvl1pPr>
          </a:lstStyle>
          <a:p>
            <a:fld id="{FB3B2857-CDB9-480B-8930-0D3A1AAC55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2804983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>
              <a:latin typeface="Open Sans Light"/>
            </a:endParaRPr>
          </a:p>
        </p:txBody>
      </p:sp>
      <p:sp>
        <p:nvSpPr>
          <p:cNvPr id="71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A929844D-9837-470A-9C8F-4DACAFA8BFDA}" type="slidenum">
              <a:rPr lang="en-US" altLang="ru-RU" smtClean="0"/>
              <a:pPr/>
              <a:t>1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126214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>
              <a:latin typeface="Open Sans Light"/>
            </a:endParaRPr>
          </a:p>
        </p:txBody>
      </p:sp>
      <p:sp>
        <p:nvSpPr>
          <p:cNvPr id="71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A929844D-9837-470A-9C8F-4DACAFA8BFDA}" type="slidenum">
              <a:rPr lang="en-US" altLang="ru-RU" smtClean="0"/>
              <a:pPr/>
              <a:t>2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403301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27AF3-B425-4FBC-9F9A-90AF2B7B0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443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27AF3-B425-4FBC-9F9A-90AF2B7B0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73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27AF3-B425-4FBC-9F9A-90AF2B7B0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819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3175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8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3175" cy="1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2. Slide Title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904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27AF3-B425-4FBC-9F9A-90AF2B7B0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241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27AF3-B425-4FBC-9F9A-90AF2B7B0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308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1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27AF3-B425-4FBC-9F9A-90AF2B7B0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4612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1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27AF3-B425-4FBC-9F9A-90AF2B7B0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889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1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27AF3-B425-4FBC-9F9A-90AF2B7B0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4404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1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27AF3-B425-4FBC-9F9A-90AF2B7B0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9065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1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27AF3-B425-4FBC-9F9A-90AF2B7B0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24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1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27AF3-B425-4FBC-9F9A-90AF2B7B0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603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27AF3-B425-4FBC-9F9A-90AF2B7B0F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985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704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4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27175" y="2382"/>
          <a:ext cx="794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5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7175" y="2382"/>
                        <a:ext cx="794" cy="1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" name="AutoShape 17" descr="YouTube Kids — Википедия"/>
          <p:cNvSpPr>
            <a:spLocks noChangeAspect="1" noChangeArrowheads="1"/>
          </p:cNvSpPr>
          <p:nvPr/>
        </p:nvSpPr>
        <p:spPr bwMode="auto">
          <a:xfrm>
            <a:off x="99219" y="-137319"/>
            <a:ext cx="152400" cy="152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z="1600">
              <a:latin typeface="Arial Narrow" panose="020B0606020202030204" pitchFamily="34" charset="0"/>
            </a:endParaRPr>
          </a:p>
        </p:txBody>
      </p:sp>
      <p:sp>
        <p:nvSpPr>
          <p:cNvPr id="6178" name="Прямоугольник 34"/>
          <p:cNvSpPr>
            <a:spLocks noChangeArrowheads="1"/>
          </p:cNvSpPr>
          <p:nvPr/>
        </p:nvSpPr>
        <p:spPr bwMode="auto">
          <a:xfrm flipH="1">
            <a:off x="858982" y="547208"/>
            <a:ext cx="2600033" cy="388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7000"/>
              </a:lnSpc>
            </a:pPr>
            <a:r>
              <a:rPr lang="kk-KZ" altLang="ru-RU" sz="18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ОСНОВНАЯ ЦЕЛЬ</a:t>
            </a:r>
            <a:endParaRPr lang="ru-RU" altLang="ru-RU" sz="1800" b="1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Прямоугольник 135"/>
          <p:cNvSpPr/>
          <p:nvPr/>
        </p:nvSpPr>
        <p:spPr>
          <a:xfrm>
            <a:off x="8349883" y="1240683"/>
            <a:ext cx="3493814" cy="163121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kk-KZ" sz="2000" dirty="0">
                <a:latin typeface="Arial Narrow" panose="020B0606020202030204" pitchFamily="34" charset="0"/>
              </a:rPr>
              <a:t>О</a:t>
            </a:r>
            <a:r>
              <a:rPr lang="kk-KZ" sz="2000" dirty="0" smtClean="0">
                <a:latin typeface="Arial Narrow" panose="020B0606020202030204" pitchFamily="34" charset="0"/>
              </a:rPr>
              <a:t>сознание </a:t>
            </a:r>
            <a:r>
              <a:rPr lang="kk-KZ" sz="2000" dirty="0">
                <a:latin typeface="Arial Narrow" panose="020B0606020202030204" pitchFamily="34" charset="0"/>
              </a:rPr>
              <a:t>ценности единства народа, благополучия родных и близких, роли и ответственности каждого гражданина за будущее своей </a:t>
            </a:r>
            <a:r>
              <a:rPr lang="kk-KZ" sz="2000" dirty="0" smtClean="0">
                <a:latin typeface="Arial Narrow" panose="020B0606020202030204" pitchFamily="34" charset="0"/>
              </a:rPr>
              <a:t>страны.</a:t>
            </a:r>
            <a:endParaRPr lang="ru-RU" sz="2000" dirty="0">
              <a:latin typeface="Arial Narrow" panose="020B0606020202030204" pitchFamily="34" charset="0"/>
            </a:endParaRPr>
          </a:p>
        </p:txBody>
      </p:sp>
      <p:sp>
        <p:nvSpPr>
          <p:cNvPr id="137" name="Прямоугольник 136"/>
          <p:cNvSpPr/>
          <p:nvPr/>
        </p:nvSpPr>
        <p:spPr>
          <a:xfrm>
            <a:off x="433631" y="1141480"/>
            <a:ext cx="3648891" cy="175432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kk-KZ" dirty="0" smtClean="0">
                <a:latin typeface="Arial Narrow" panose="020B0606020202030204" pitchFamily="34" charset="0"/>
              </a:rPr>
              <a:t>Укрепление </a:t>
            </a:r>
            <a:r>
              <a:rPr lang="kk-KZ" dirty="0">
                <a:latin typeface="Arial Narrow" panose="020B0606020202030204" pitchFamily="34" charset="0"/>
              </a:rPr>
              <a:t>мира и согласия в Казахстане, объединение граждан вокруг общей цели развития страны, формирование общих культурных и духовных ценностей и национального </a:t>
            </a:r>
            <a:r>
              <a:rPr lang="kk-KZ" dirty="0" smtClean="0">
                <a:latin typeface="Arial Narrow" panose="020B0606020202030204" pitchFamily="34" charset="0"/>
              </a:rPr>
              <a:t>самосознания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38" name="TextBox 31">
            <a:extLst>
              <a:ext uri="{FF2B5EF4-FFF2-40B4-BE49-F238E27FC236}">
                <a16:creationId xmlns:a16="http://schemas.microsoft.com/office/drawing/2014/main" xmlns="" id="{FE44C418-274F-4376-9A99-AA624325D4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3291"/>
            <a:ext cx="12192000" cy="400110"/>
          </a:xfrm>
          <a:prstGeom prst="rect">
            <a:avLst/>
          </a:prstGeom>
          <a:solidFill>
            <a:srgbClr val="BADDF2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xtLst/>
        </p:spPr>
        <p:txBody>
          <a:bodyPr wrap="square" anchor="ctr">
            <a:spAutoFit/>
          </a:bodyPr>
          <a:lstStyle>
            <a:lvl1pPr defTabSz="1828800">
              <a:tabLst>
                <a:tab pos="1260475" algn="l"/>
              </a:tabLst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828800">
              <a:tabLst>
                <a:tab pos="1260475" algn="l"/>
              </a:tabLst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828800">
              <a:tabLst>
                <a:tab pos="1260475" algn="l"/>
              </a:tabLst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828800">
              <a:tabLst>
                <a:tab pos="1260475" algn="l"/>
              </a:tabLst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828800">
              <a:tabLst>
                <a:tab pos="1260475" algn="l"/>
              </a:tabLst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260475" algn="l"/>
              </a:tabLst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260475" algn="l"/>
              </a:tabLst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260475" algn="l"/>
              </a:tabLst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260475" algn="l"/>
              </a:tabLst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ru-RU" altLang="ru-RU" sz="2000" b="1" dirty="0" smtClean="0">
                <a:solidFill>
                  <a:srgbClr val="00206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ПРАЗДНОВАНИЕ 1 МАЯ - ДНЯ ЕДИНСТВА НАРОДА КАЗАХСТАНА</a:t>
            </a:r>
            <a:endParaRPr lang="kk-KZ" altLang="ru-RU" sz="2000" b="1" dirty="0">
              <a:solidFill>
                <a:srgbClr val="002060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xmlns="" id="{75EF38CE-0080-453C-8D4C-0F3238FB3BA9}"/>
              </a:ext>
            </a:extLst>
          </p:cNvPr>
          <p:cNvSpPr/>
          <p:nvPr/>
        </p:nvSpPr>
        <p:spPr>
          <a:xfrm>
            <a:off x="11333298" y="6476428"/>
            <a:ext cx="98921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kk-KZ" altLang="ru-RU" sz="1600" dirty="0" smtClean="0">
                <a:latin typeface="Arial Narrow" panose="020B0606020202030204" pitchFamily="34" charset="0"/>
              </a:rPr>
              <a:t>Слайд </a:t>
            </a:r>
            <a:r>
              <a:rPr lang="kk-KZ" altLang="ru-RU" sz="1600" dirty="0">
                <a:latin typeface="Arial Narrow" panose="020B0606020202030204" pitchFamily="34" charset="0"/>
              </a:rPr>
              <a:t>1</a:t>
            </a:r>
            <a:endParaRPr lang="ru-RU" altLang="ru-RU" sz="1600" dirty="0">
              <a:latin typeface="Arial Narrow" panose="020B060602020203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451927" y="1141480"/>
            <a:ext cx="3454400" cy="203132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kk-KZ" dirty="0" smtClean="0">
                <a:latin typeface="Arial Narrow" panose="020B0606020202030204" pitchFamily="34" charset="0"/>
              </a:rPr>
              <a:t>Социальная справедливость, взаимное доверие в концепции создания </a:t>
            </a:r>
            <a:r>
              <a:rPr lang="kk-KZ" dirty="0">
                <a:latin typeface="Arial Narrow" panose="020B0606020202030204" pitchFamily="34" charset="0"/>
              </a:rPr>
              <a:t>совместного </a:t>
            </a:r>
            <a:r>
              <a:rPr lang="kk-KZ" dirty="0" smtClean="0">
                <a:latin typeface="Arial Narrow" panose="020B0606020202030204" pitchFamily="34" charset="0"/>
              </a:rPr>
              <a:t>качественного </a:t>
            </a:r>
            <a:r>
              <a:rPr lang="kk-KZ" dirty="0">
                <a:latin typeface="Arial Narrow" panose="020B0606020202030204" pitchFamily="34" charset="0"/>
              </a:rPr>
              <a:t>нового </a:t>
            </a:r>
            <a:r>
              <a:rPr lang="kk-KZ" dirty="0" smtClean="0">
                <a:latin typeface="Arial Narrow" panose="020B0606020202030204" pitchFamily="34" charset="0"/>
              </a:rPr>
              <a:t>государства</a:t>
            </a:r>
            <a:r>
              <a:rPr lang="kk-KZ" dirty="0">
                <a:latin typeface="Arial Narrow" panose="020B0606020202030204" pitchFamily="34" charset="0"/>
              </a:rPr>
              <a:t> </a:t>
            </a:r>
            <a:r>
              <a:rPr lang="ru-RU" i="1" dirty="0">
                <a:latin typeface="Arial Narrow" panose="020B0606020202030204" pitchFamily="34" charset="0"/>
              </a:rPr>
              <a:t>(</a:t>
            </a:r>
            <a:r>
              <a:rPr lang="kk-KZ" i="1" dirty="0" smtClean="0">
                <a:latin typeface="Arial Narrow" panose="020B0606020202030204" pitchFamily="34" charset="0"/>
              </a:rPr>
              <a:t>«Нового </a:t>
            </a:r>
            <a:r>
              <a:rPr lang="kk-KZ" i="1" dirty="0">
                <a:latin typeface="Arial Narrow" panose="020B0606020202030204" pitchFamily="34" charset="0"/>
              </a:rPr>
              <a:t>Казахстана», объединяющего общество, и </a:t>
            </a:r>
            <a:r>
              <a:rPr lang="kk-KZ" i="1" dirty="0" smtClean="0">
                <a:latin typeface="Arial Narrow" panose="020B0606020202030204" pitchFamily="34" charset="0"/>
              </a:rPr>
              <a:t>Послания Главы государства)</a:t>
            </a:r>
            <a:endParaRPr lang="ru-RU" i="1" dirty="0"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64261" y="547208"/>
            <a:ext cx="4057628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kk-KZ" altLang="ru-RU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ИДЕОЛОГИЯ ПРАЗДНИКА</a:t>
            </a:r>
            <a:endParaRPr lang="ru-RU" altLang="ru-RU" b="1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875997" y="547208"/>
            <a:ext cx="2066745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kk-KZ" altLang="ru-RU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АЛГОРИТМ</a:t>
            </a:r>
            <a:endParaRPr lang="ru-RU" altLang="ru-RU" b="1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Двойные круглые скобки 5"/>
          <p:cNvSpPr/>
          <p:nvPr/>
        </p:nvSpPr>
        <p:spPr>
          <a:xfrm>
            <a:off x="415370" y="1059001"/>
            <a:ext cx="3667152" cy="2598599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войные круглые скобки 18"/>
          <p:cNvSpPr/>
          <p:nvPr/>
        </p:nvSpPr>
        <p:spPr>
          <a:xfrm>
            <a:off x="4422775" y="1037582"/>
            <a:ext cx="3529378" cy="251612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войные круглые скобки 19"/>
          <p:cNvSpPr/>
          <p:nvPr/>
        </p:nvSpPr>
        <p:spPr>
          <a:xfrm>
            <a:off x="8304056" y="1059001"/>
            <a:ext cx="3738505" cy="2519949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14557" y="4394395"/>
            <a:ext cx="11329140" cy="1047979"/>
          </a:xfrm>
          <a:prstGeom prst="rect">
            <a:avLst/>
          </a:prstGeom>
          <a:noFill/>
          <a:ln>
            <a:solidFill>
              <a:srgbClr val="00B0F0"/>
            </a:solidFill>
            <a:prstDash val="dash"/>
          </a:ln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kk-KZ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25 </a:t>
            </a:r>
            <a:r>
              <a:rPr lang="kk-KZ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апреля </a:t>
            </a:r>
            <a:r>
              <a:rPr lang="kk-KZ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текущего года во всех организациях образования пройдут </a:t>
            </a:r>
            <a:r>
              <a:rPr lang="kk-KZ" b="1" i="1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«Уроки единства</a:t>
            </a:r>
            <a:r>
              <a:rPr lang="kk-KZ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», направленные на воспитание подрастающего поколения в духе патриотизма, высоких культурных и нравственных ценностей, уважения к истории и культуре Казахстана, сотрудничества и взаимной поддержку в обществе.</a:t>
            </a:r>
            <a:endParaRPr lang="ru-RU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170359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546145" y="4326375"/>
            <a:ext cx="11136576" cy="998838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46144" y="747974"/>
            <a:ext cx="11136577" cy="943249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46144" y="5488298"/>
            <a:ext cx="11136576" cy="1012463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55462" y="3108087"/>
            <a:ext cx="11136577" cy="101235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146" name="Object 4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27175" y="2382"/>
          <a:ext cx="794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7175" y="2382"/>
                        <a:ext cx="794" cy="1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" name="AutoShape 17" descr="YouTube Kids — Википедия"/>
          <p:cNvSpPr>
            <a:spLocks noChangeAspect="1" noChangeArrowheads="1"/>
          </p:cNvSpPr>
          <p:nvPr/>
        </p:nvSpPr>
        <p:spPr bwMode="auto">
          <a:xfrm>
            <a:off x="99219" y="-137319"/>
            <a:ext cx="152400" cy="152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z="1600">
              <a:latin typeface="Arial Narrow" panose="020B0606020202030204" pitchFamily="34" charset="0"/>
            </a:endParaRPr>
          </a:p>
        </p:txBody>
      </p:sp>
      <p:sp>
        <p:nvSpPr>
          <p:cNvPr id="136" name="Прямоугольник 135"/>
          <p:cNvSpPr/>
          <p:nvPr/>
        </p:nvSpPr>
        <p:spPr>
          <a:xfrm>
            <a:off x="813182" y="5559432"/>
            <a:ext cx="10520116" cy="769441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kk-KZ" sz="2200" dirty="0">
                <a:latin typeface="Arial Narrow" panose="020B0606020202030204" pitchFamily="34" charset="0"/>
              </a:rPr>
              <a:t>Во всех учебных заведениях организуются традиционные «</a:t>
            </a:r>
            <a:r>
              <a:rPr lang="kk-KZ" sz="2200" b="1" i="1" dirty="0">
                <a:latin typeface="Arial Narrow" panose="020B0606020202030204" pitchFamily="34" charset="0"/>
              </a:rPr>
              <a:t>Уроки мужества</a:t>
            </a:r>
            <a:r>
              <a:rPr lang="kk-KZ" sz="2200" dirty="0">
                <a:latin typeface="Arial Narrow" panose="020B0606020202030204" pitchFamily="34" charset="0"/>
              </a:rPr>
              <a:t>» с приглашением ветеранов и </a:t>
            </a:r>
            <a:r>
              <a:rPr lang="kk-KZ" sz="2200" dirty="0" smtClean="0">
                <a:latin typeface="Arial Narrow" panose="020B0606020202030204" pitchFamily="34" charset="0"/>
              </a:rPr>
              <a:t>военнослужащих</a:t>
            </a:r>
            <a:endParaRPr lang="ru-RU" sz="2200" dirty="0">
              <a:latin typeface="Arial Narrow" panose="020B0606020202030204" pitchFamily="34" charset="0"/>
            </a:endParaRPr>
          </a:p>
        </p:txBody>
      </p:sp>
      <p:sp>
        <p:nvSpPr>
          <p:cNvPr id="137" name="Прямоугольник 136"/>
          <p:cNvSpPr/>
          <p:nvPr/>
        </p:nvSpPr>
        <p:spPr>
          <a:xfrm>
            <a:off x="813182" y="943285"/>
            <a:ext cx="10488569" cy="46166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kk-KZ" sz="2400" dirty="0" smtClean="0">
                <a:latin typeface="Arial Narrow" panose="020B0606020202030204" pitchFamily="34" charset="0"/>
              </a:rPr>
              <a:t>Праздничные утренники в детских садах с поздравлениями отцов и ветеранов</a:t>
            </a:r>
            <a:endParaRPr lang="ru-RU" sz="2400" dirty="0">
              <a:latin typeface="Arial Narrow" panose="020B0606020202030204" pitchFamily="34" charset="0"/>
            </a:endParaRPr>
          </a:p>
        </p:txBody>
      </p:sp>
      <p:sp>
        <p:nvSpPr>
          <p:cNvPr id="38" name="TextBox 31">
            <a:extLst>
              <a:ext uri="{FF2B5EF4-FFF2-40B4-BE49-F238E27FC236}">
                <a16:creationId xmlns:a16="http://schemas.microsoft.com/office/drawing/2014/main" xmlns="" id="{FE44C418-274F-4376-9A99-AA624325D4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3291"/>
            <a:ext cx="12192000" cy="400110"/>
          </a:xfrm>
          <a:prstGeom prst="rect">
            <a:avLst/>
          </a:prstGeom>
          <a:solidFill>
            <a:srgbClr val="BADDF2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xtLst/>
        </p:spPr>
        <p:txBody>
          <a:bodyPr wrap="square" anchor="ctr">
            <a:spAutoFit/>
          </a:bodyPr>
          <a:lstStyle>
            <a:lvl1pPr defTabSz="1828800">
              <a:tabLst>
                <a:tab pos="1260475" algn="l"/>
              </a:tabLst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828800">
              <a:tabLst>
                <a:tab pos="1260475" algn="l"/>
              </a:tabLst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828800">
              <a:tabLst>
                <a:tab pos="1260475" algn="l"/>
              </a:tabLst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828800">
              <a:tabLst>
                <a:tab pos="1260475" algn="l"/>
              </a:tabLst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828800">
              <a:tabLst>
                <a:tab pos="1260475" algn="l"/>
              </a:tabLst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260475" algn="l"/>
              </a:tabLst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260475" algn="l"/>
              </a:tabLst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260475" algn="l"/>
              </a:tabLst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260475" algn="l"/>
              </a:tabLst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ru-RU" altLang="ru-RU" sz="2000" b="1" dirty="0" smtClean="0">
                <a:solidFill>
                  <a:srgbClr val="00206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ПРАЗДНОВАНИЕ ДНЯ ЗАЩИТНИКА ОТЕЧЕСТВА И ДНЯ ПОБЕДЫ В ВЕЛИКОЙ ОТЕЧЕСТВЕННОЙ  ВОЙНЕ </a:t>
            </a:r>
            <a:endParaRPr lang="kk-KZ" altLang="ru-RU" sz="2000" b="1" dirty="0">
              <a:solidFill>
                <a:srgbClr val="002060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xmlns="" id="{75EF38CE-0080-453C-8D4C-0F3238FB3BA9}"/>
              </a:ext>
            </a:extLst>
          </p:cNvPr>
          <p:cNvSpPr/>
          <p:nvPr/>
        </p:nvSpPr>
        <p:spPr>
          <a:xfrm>
            <a:off x="11333298" y="6476428"/>
            <a:ext cx="98921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kk-KZ" altLang="ru-RU" sz="1600" dirty="0" smtClean="0">
                <a:latin typeface="Arial Narrow" panose="020B0606020202030204" pitchFamily="34" charset="0"/>
              </a:rPr>
              <a:t>Слайд2</a:t>
            </a:r>
            <a:endParaRPr lang="ru-RU" altLang="ru-RU" sz="1600" dirty="0">
              <a:latin typeface="Arial Narrow" panose="020B060602020203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76004" y="4451364"/>
            <a:ext cx="10676853" cy="83099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/>
            <a:r>
              <a:rPr lang="kk-KZ" sz="2400" dirty="0">
                <a:latin typeface="Arial Narrow" panose="020B0606020202030204" pitchFamily="34" charset="0"/>
              </a:rPr>
              <a:t>Организация ежегодного комплекса военно-патриотических мероприятий на базе начальной военной </a:t>
            </a:r>
            <a:r>
              <a:rPr lang="kk-KZ" sz="2400" dirty="0" smtClean="0">
                <a:latin typeface="Arial Narrow" panose="020B0606020202030204" pitchFamily="34" charset="0"/>
              </a:rPr>
              <a:t>подготовки</a:t>
            </a:r>
            <a:endParaRPr lang="ru-RU" sz="2400" dirty="0">
              <a:latin typeface="Arial Narrow" panose="020B060602020203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13182" y="3186165"/>
            <a:ext cx="10500801" cy="80021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/>
            <a:r>
              <a:rPr lang="kk-KZ" sz="2300" dirty="0" smtClean="0">
                <a:latin typeface="Arial Narrow" panose="020B0606020202030204" pitchFamily="34" charset="0"/>
              </a:rPr>
              <a:t>Проведение </a:t>
            </a:r>
            <a:r>
              <a:rPr lang="kk-KZ" sz="2300" dirty="0">
                <a:latin typeface="Arial Narrow" panose="020B0606020202030204" pitchFamily="34" charset="0"/>
              </a:rPr>
              <a:t>праздничных утренников, конкурсов, патриотических сборов, </a:t>
            </a:r>
            <a:r>
              <a:rPr lang="kk-KZ" sz="2300" dirty="0" smtClean="0">
                <a:latin typeface="Arial Narrow" panose="020B0606020202030204" pitchFamily="34" charset="0"/>
              </a:rPr>
              <a:t>акций в </a:t>
            </a:r>
            <a:r>
              <a:rPr lang="kk-KZ" sz="2300" dirty="0">
                <a:latin typeface="Arial Narrow" panose="020B0606020202030204" pitchFamily="34" charset="0"/>
              </a:rPr>
              <a:t>образовательных </a:t>
            </a:r>
            <a:r>
              <a:rPr lang="kk-KZ" sz="2300" dirty="0" smtClean="0">
                <a:latin typeface="Arial Narrow" panose="020B0606020202030204" pitchFamily="34" charset="0"/>
              </a:rPr>
              <a:t>организациях</a:t>
            </a:r>
            <a:endParaRPr lang="ru-RU" sz="2300" dirty="0">
              <a:latin typeface="Arial Narrow" panose="020B060602020203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546144" y="1970249"/>
            <a:ext cx="11145895" cy="990283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825414" y="2152979"/>
            <a:ext cx="10488569" cy="46166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kk-KZ" sz="2400" dirty="0" smtClean="0">
                <a:latin typeface="Arial Narrow" panose="020B0606020202030204" pitchFamily="34" charset="0"/>
              </a:rPr>
              <a:t>Занятия по ознакомлению детей с различными родами войск</a:t>
            </a:r>
            <a:endParaRPr lang="ru-RU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11974"/>
      </p:ext>
    </p:extLst>
  </p:cSld>
  <p:clrMapOvr>
    <a:masterClrMapping/>
  </p:clrMapOvr>
  <p:transition spd="slow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17537</TotalTime>
  <Words>196</Words>
  <Application>Microsoft Office PowerPoint</Application>
  <PresentationFormat>Широкоэкранный</PresentationFormat>
  <Paragraphs>18</Paragraphs>
  <Slides>2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Open Sans Light</vt:lpstr>
      <vt:lpstr>Times New Roman</vt:lpstr>
      <vt:lpstr>Тема Office</vt:lpstr>
      <vt:lpstr>think-cell Slide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Закон об образовании</dc:title>
  <dc:creator>www</dc:creator>
  <cp:lastModifiedBy>Ерманова Назерке Актурланкызы</cp:lastModifiedBy>
  <cp:revision>989</cp:revision>
  <cp:lastPrinted>2022-04-22T14:49:47Z</cp:lastPrinted>
  <dcterms:created xsi:type="dcterms:W3CDTF">2019-07-29T16:01:14Z</dcterms:created>
  <dcterms:modified xsi:type="dcterms:W3CDTF">2022-04-22T14:52:45Z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21</vt:i4>
  </property>
</Properties>
</file>