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84" r:id="rId3"/>
    <p:sldId id="289" r:id="rId4"/>
  </p:sldIdLst>
  <p:sldSz cx="12192000" cy="6858000"/>
  <p:notesSz cx="6807200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379B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8" autoAdjust="0"/>
    <p:restoredTop sz="94618" autoAdjust="0"/>
  </p:normalViewPr>
  <p:slideViewPr>
    <p:cSldViewPr snapToGrid="0">
      <p:cViewPr varScale="1">
        <p:scale>
          <a:sx n="43" d="100"/>
          <a:sy n="43" d="100"/>
        </p:scale>
        <p:origin x="-180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54" cy="498812"/>
          </a:xfrm>
          <a:prstGeom prst="rect">
            <a:avLst/>
          </a:prstGeom>
        </p:spPr>
        <p:txBody>
          <a:bodyPr vert="horz" lIns="83896" tIns="41948" rIns="83896" bIns="41948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5317" y="0"/>
            <a:ext cx="2950454" cy="498812"/>
          </a:xfrm>
          <a:prstGeom prst="rect">
            <a:avLst/>
          </a:prstGeom>
        </p:spPr>
        <p:txBody>
          <a:bodyPr vert="horz" lIns="83896" tIns="41948" rIns="83896" bIns="41948" rtlCol="0"/>
          <a:lstStyle>
            <a:lvl1pPr algn="r">
              <a:defRPr sz="1100"/>
            </a:lvl1pPr>
          </a:lstStyle>
          <a:p>
            <a:fld id="{9F34D9B9-BD57-472F-B5CF-93DC26889758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896" tIns="41948" rIns="83896" bIns="4194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434" y="4782984"/>
            <a:ext cx="5446332" cy="3913753"/>
          </a:xfrm>
          <a:prstGeom prst="rect">
            <a:avLst/>
          </a:prstGeom>
        </p:spPr>
        <p:txBody>
          <a:bodyPr vert="horz" lIns="83896" tIns="41948" rIns="83896" bIns="4194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527"/>
            <a:ext cx="2950454" cy="498812"/>
          </a:xfrm>
          <a:prstGeom prst="rect">
            <a:avLst/>
          </a:prstGeom>
        </p:spPr>
        <p:txBody>
          <a:bodyPr vert="horz" lIns="83896" tIns="41948" rIns="83896" bIns="41948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5317" y="9440527"/>
            <a:ext cx="2950454" cy="498812"/>
          </a:xfrm>
          <a:prstGeom prst="rect">
            <a:avLst/>
          </a:prstGeom>
        </p:spPr>
        <p:txBody>
          <a:bodyPr vert="horz" lIns="83896" tIns="41948" rIns="83896" bIns="41948" rtlCol="0" anchor="b"/>
          <a:lstStyle>
            <a:lvl1pPr algn="r">
              <a:defRPr sz="1100"/>
            </a:lvl1pPr>
          </a:lstStyle>
          <a:p>
            <a:fld id="{FB3B2857-CDB9-480B-8930-0D3A1AAC55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2804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353040" y="160452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353040" y="368208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723680" cy="189684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419560" y="1604520"/>
            <a:ext cx="1723680" cy="189684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230000" y="1604520"/>
            <a:ext cx="1723680" cy="189684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1723680" cy="189684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419560" y="3682080"/>
            <a:ext cx="1723680" cy="189684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230000" y="3682080"/>
            <a:ext cx="1723680" cy="189684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52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353040" y="1604520"/>
            <a:ext cx="261252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240"/>
            <a:ext cx="10972080" cy="5309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353040" y="1604520"/>
            <a:ext cx="261252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52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353040" y="160452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353040" y="368208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353040" y="160452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DB9E48B4-FE7F-443E-BD76-153E52129D7D}"/>
              </a:ext>
            </a:extLst>
          </p:cNvPr>
          <p:cNvSpPr/>
          <p:nvPr/>
        </p:nvSpPr>
        <p:spPr>
          <a:xfrm>
            <a:off x="1" y="411061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5" name="CustomShape 1"/>
          <p:cNvSpPr/>
          <p:nvPr/>
        </p:nvSpPr>
        <p:spPr>
          <a:xfrm>
            <a:off x="650845" y="2197649"/>
            <a:ext cx="10890312" cy="437194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>
              <a:lnSpc>
                <a:spcPct val="100000"/>
              </a:lnSpc>
            </a:pPr>
            <a:endParaRPr lang="en-US" sz="2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endParaRPr lang="en-US" sz="2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kk-KZ" sz="2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600" b="1" dirty="0">
                <a:solidFill>
                  <a:srgbClr val="0070C0"/>
                </a:solidFill>
              </a:rPr>
              <a:t>Рекомендации</a:t>
            </a:r>
            <a:endParaRPr lang="ru-RU" sz="2600" dirty="0">
              <a:solidFill>
                <a:srgbClr val="0070C0"/>
              </a:solidFill>
            </a:endParaRPr>
          </a:p>
          <a:p>
            <a:pPr algn="ctr"/>
            <a:r>
              <a:rPr lang="kk-KZ" sz="2600" b="1" dirty="0">
                <a:solidFill>
                  <a:srgbClr val="0070C0"/>
                </a:solidFill>
              </a:rPr>
              <a:t>по </a:t>
            </a:r>
            <a:r>
              <a:rPr lang="ru-RU" sz="2600" b="1" dirty="0" err="1">
                <a:solidFill>
                  <a:srgbClr val="0070C0"/>
                </a:solidFill>
              </a:rPr>
              <a:t>проведени</a:t>
            </a:r>
            <a:r>
              <a:rPr lang="kk-KZ" sz="2600" b="1" dirty="0">
                <a:solidFill>
                  <a:srgbClr val="0070C0"/>
                </a:solidFill>
              </a:rPr>
              <a:t>ю</a:t>
            </a:r>
            <a:r>
              <a:rPr lang="ru-RU" sz="2600" b="1" dirty="0">
                <a:solidFill>
                  <a:srgbClr val="0070C0"/>
                </a:solidFill>
              </a:rPr>
              <a:t> выпускных мероприятий </a:t>
            </a:r>
            <a:endParaRPr lang="ru-RU" sz="26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2600" b="1" dirty="0" smtClean="0">
                <a:solidFill>
                  <a:srgbClr val="0070C0"/>
                </a:solidFill>
              </a:rPr>
              <a:t>«</a:t>
            </a:r>
            <a:r>
              <a:rPr lang="kk-KZ" sz="2600" b="1" dirty="0">
                <a:solidFill>
                  <a:srgbClr val="0070C0"/>
                </a:solidFill>
              </a:rPr>
              <a:t>ТҮЛЕК</a:t>
            </a:r>
            <a:r>
              <a:rPr lang="ru-RU" sz="2600" b="1" dirty="0">
                <a:solidFill>
                  <a:srgbClr val="0070C0"/>
                </a:solidFill>
              </a:rPr>
              <a:t> 2022</a:t>
            </a:r>
            <a:r>
              <a:rPr lang="kk-KZ" sz="2600" b="1" dirty="0">
                <a:solidFill>
                  <a:srgbClr val="0070C0"/>
                </a:solidFill>
              </a:rPr>
              <a:t> – </a:t>
            </a:r>
            <a:r>
              <a:rPr lang="ru-RU" sz="2600" b="1" dirty="0" err="1">
                <a:solidFill>
                  <a:srgbClr val="0070C0"/>
                </a:solidFill>
              </a:rPr>
              <a:t>Жа</a:t>
            </a:r>
            <a:r>
              <a:rPr lang="kk-KZ" sz="2600" b="1" dirty="0">
                <a:solidFill>
                  <a:srgbClr val="0070C0"/>
                </a:solidFill>
              </a:rPr>
              <a:t>ңа  Қазақстанның ертеңі</a:t>
            </a:r>
            <a:r>
              <a:rPr lang="ru-RU" sz="2600" b="1" dirty="0">
                <a:solidFill>
                  <a:srgbClr val="0070C0"/>
                </a:solidFill>
              </a:rPr>
              <a:t>», </a:t>
            </a:r>
            <a:endParaRPr lang="ru-RU" sz="26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2600" b="1" dirty="0" smtClean="0">
                <a:solidFill>
                  <a:srgbClr val="0070C0"/>
                </a:solidFill>
              </a:rPr>
              <a:t>посвященных  </a:t>
            </a:r>
            <a:r>
              <a:rPr lang="ru-RU" sz="2600" b="1" dirty="0">
                <a:solidFill>
                  <a:srgbClr val="0070C0"/>
                </a:solidFill>
              </a:rPr>
              <a:t>Году  детей </a:t>
            </a:r>
            <a:endParaRPr lang="ru-RU" sz="2600" dirty="0">
              <a:solidFill>
                <a:srgbClr val="0070C0"/>
              </a:solidFill>
            </a:endParaRPr>
          </a:p>
          <a:p>
            <a:pPr algn="ctr"/>
            <a:r>
              <a:rPr lang="ru-RU" sz="2600" b="1" dirty="0">
                <a:solidFill>
                  <a:srgbClr val="0070C0"/>
                </a:solidFill>
              </a:rPr>
              <a:t>  в организациях общего среднего образования </a:t>
            </a:r>
            <a:endParaRPr lang="ru-RU" sz="2600" dirty="0">
              <a:solidFill>
                <a:srgbClr val="0070C0"/>
              </a:solidFill>
            </a:endParaRPr>
          </a:p>
          <a:p>
            <a:pPr algn="ctr"/>
            <a:r>
              <a:rPr lang="ru-RU" sz="2600" b="1" dirty="0">
                <a:solidFill>
                  <a:srgbClr val="0070C0"/>
                </a:solidFill>
              </a:rPr>
              <a:t>Республики Казахстан </a:t>
            </a:r>
          </a:p>
          <a:p>
            <a:pPr algn="ctr">
              <a:lnSpc>
                <a:spcPct val="100000"/>
              </a:lnSpc>
            </a:pPr>
            <a:endParaRPr lang="ru-RU" sz="1900" b="1" strike="noStrike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kk-KZ" sz="1900" b="1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kk-KZ" sz="1900" b="1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ru-RU" sz="1900" b="1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kk-KZ" sz="1900" b="1" strike="noStrike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kk-KZ" sz="1900" b="1" strike="noStrike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kk-KZ" sz="1900" b="1" strike="noStrike" spc="-1" dirty="0" smtClean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ru-RU" sz="1900" b="1" strike="noStrike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ru-RU" sz="1900" b="1" spc="-1" dirty="0">
              <a:solidFill>
                <a:srgbClr val="002060"/>
              </a:solidFill>
              <a:latin typeface="Times New Roman"/>
              <a:ea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35A5CA6-7D50-47F4-999F-B0998791F842}"/>
              </a:ext>
            </a:extLst>
          </p:cNvPr>
          <p:cNvSpPr txBox="1"/>
          <p:nvPr/>
        </p:nvSpPr>
        <p:spPr>
          <a:xfrm>
            <a:off x="2242534" y="413095"/>
            <a:ext cx="9203225" cy="553998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kk-KZ" sz="3000" b="1" dirty="0" smtClean="0">
                <a:solidFill>
                  <a:schemeClr val="bg1"/>
                </a:solidFill>
              </a:rPr>
              <a:t>Комитет дошкольного и среднего образования</a:t>
            </a:r>
            <a:endParaRPr lang="ru-RU" sz="3000" b="1" dirty="0">
              <a:solidFill>
                <a:schemeClr val="bg1"/>
              </a:solidFill>
            </a:endParaRPr>
          </a:p>
        </p:txBody>
      </p:sp>
      <p:pic>
        <p:nvPicPr>
          <p:cNvPr id="5" name="Picture 2" descr="Министерство образования и науки Республики Казахстан">
            <a:extLst>
              <a:ext uri="{FF2B5EF4-FFF2-40B4-BE49-F238E27FC236}">
                <a16:creationId xmlns:a16="http://schemas.microsoft.com/office/drawing/2014/main" xmlns="" id="{AAC2FEA5-0D80-478A-97B0-6DDC46FEC9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080" t="13961" r="13080" b="13961"/>
          <a:stretch/>
        </p:blipFill>
        <p:spPr bwMode="auto">
          <a:xfrm>
            <a:off x="0" y="0"/>
            <a:ext cx="1496292" cy="1380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64000" y="4093098"/>
            <a:ext cx="4064002" cy="2476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6589230-E529-4A43-A877-1A56562BB126}"/>
              </a:ext>
            </a:extLst>
          </p:cNvPr>
          <p:cNvSpPr/>
          <p:nvPr/>
        </p:nvSpPr>
        <p:spPr>
          <a:xfrm>
            <a:off x="1179946" y="422729"/>
            <a:ext cx="11088254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2"/>
                </a:solidFill>
              </a:rPr>
              <a:t>Цель выпускных мероприятий </a:t>
            </a:r>
            <a:r>
              <a:rPr lang="kk-KZ" sz="2000" b="1" dirty="0">
                <a:solidFill>
                  <a:srgbClr val="0070C0"/>
                </a:solidFill>
              </a:rPr>
              <a:t>–</a:t>
            </a:r>
            <a:r>
              <a:rPr lang="kk-KZ" sz="2000" b="1" dirty="0"/>
              <a:t> </a:t>
            </a:r>
            <a:r>
              <a:rPr lang="kk-KZ" sz="2000" dirty="0">
                <a:solidFill>
                  <a:srgbClr val="0070C0"/>
                </a:solidFill>
              </a:rPr>
              <a:t>сохранение преемственности школьных </a:t>
            </a:r>
            <a:r>
              <a:rPr lang="ru-RU" sz="2000" dirty="0">
                <a:solidFill>
                  <a:srgbClr val="0070C0"/>
                </a:solidFill>
              </a:rPr>
              <a:t>традиций, </a:t>
            </a:r>
            <a:r>
              <a:rPr lang="kk-KZ" sz="2000" dirty="0">
                <a:solidFill>
                  <a:srgbClr val="0070C0"/>
                </a:solidFill>
              </a:rPr>
              <a:t>формирование патриотизма и социальной ответственности, чувства благодарности педагогам, родителям, школьным друзьям, уважения и любви к родной школе. </a:t>
            </a:r>
            <a:endParaRPr lang="ru-RU" sz="2000" dirty="0">
              <a:solidFill>
                <a:srgbClr val="0070C0"/>
              </a:solidFill>
            </a:endParaRPr>
          </a:p>
          <a:p>
            <a:pPr algn="just"/>
            <a:endParaRPr lang="en-US" sz="2000" dirty="0">
              <a:solidFill>
                <a:srgbClr val="0070C0"/>
              </a:solidFill>
            </a:endParaRPr>
          </a:p>
          <a:p>
            <a:r>
              <a:rPr lang="kk-KZ" sz="2000" b="1" dirty="0" smtClean="0">
                <a:solidFill>
                  <a:schemeClr val="accent2"/>
                </a:solidFill>
              </a:rPr>
              <a:t>  </a:t>
            </a:r>
            <a:r>
              <a:rPr lang="ru-RU" sz="2000" b="1" dirty="0">
                <a:solidFill>
                  <a:schemeClr val="accent2"/>
                </a:solidFill>
              </a:rPr>
              <a:t>Задачи выпускных мероприятий</a:t>
            </a:r>
            <a:r>
              <a:rPr lang="kk-KZ" sz="2000" b="1" dirty="0">
                <a:solidFill>
                  <a:schemeClr val="accent2"/>
                </a:solidFill>
              </a:rPr>
              <a:t>:</a:t>
            </a:r>
            <a:r>
              <a:rPr lang="kk-KZ" sz="1600" b="1" dirty="0"/>
              <a:t> </a:t>
            </a:r>
            <a:endParaRPr lang="ru-RU" sz="1600" dirty="0"/>
          </a:p>
          <a:p>
            <a:r>
              <a:rPr lang="kk-KZ" sz="2000" dirty="0">
                <a:solidFill>
                  <a:srgbClr val="0070C0"/>
                </a:solidFill>
              </a:rPr>
              <a:t>- </a:t>
            </a:r>
            <a:r>
              <a:rPr lang="kk-KZ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smtClean="0">
                <a:solidFill>
                  <a:srgbClr val="0070C0"/>
                </a:solidFill>
              </a:rPr>
              <a:t>повышение </a:t>
            </a:r>
            <a:r>
              <a:rPr lang="ru-RU" sz="2000" dirty="0">
                <a:solidFill>
                  <a:srgbClr val="0070C0"/>
                </a:solidFill>
              </a:rPr>
              <a:t>имиджа выпускника казахстанских школ;</a:t>
            </a:r>
          </a:p>
          <a:p>
            <a:r>
              <a:rPr lang="ru-RU" sz="2000" dirty="0" smtClean="0">
                <a:solidFill>
                  <a:srgbClr val="0070C0"/>
                </a:solidFill>
              </a:rPr>
              <a:t>-  чествование </a:t>
            </a:r>
            <a:r>
              <a:rPr lang="ru-RU" sz="2000" dirty="0">
                <a:solidFill>
                  <a:srgbClr val="0070C0"/>
                </a:solidFill>
              </a:rPr>
              <a:t>обладателей «Алтын </a:t>
            </a:r>
            <a:r>
              <a:rPr lang="ru-RU" sz="2000" dirty="0" err="1">
                <a:solidFill>
                  <a:srgbClr val="0070C0"/>
                </a:solidFill>
              </a:rPr>
              <a:t>белгі</a:t>
            </a:r>
            <a:r>
              <a:rPr lang="ru-RU" sz="2000" dirty="0">
                <a:solidFill>
                  <a:srgbClr val="0070C0"/>
                </a:solidFill>
              </a:rPr>
              <a:t>» и аттестатов особого </a:t>
            </a:r>
            <a:r>
              <a:rPr lang="ru-RU" sz="2000" dirty="0" smtClean="0">
                <a:solidFill>
                  <a:srgbClr val="0070C0"/>
                </a:solidFill>
              </a:rPr>
              <a:t>образца;   </a:t>
            </a:r>
          </a:p>
          <a:p>
            <a:r>
              <a:rPr lang="kk-KZ" sz="2000" dirty="0" smtClean="0">
                <a:solidFill>
                  <a:srgbClr val="0070C0"/>
                </a:solidFill>
              </a:rPr>
              <a:t>-  активизация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профориентационной</a:t>
            </a:r>
            <a:r>
              <a:rPr lang="ru-RU" sz="2000" dirty="0">
                <a:solidFill>
                  <a:srgbClr val="0070C0"/>
                </a:solidFill>
              </a:rPr>
              <a:t> работы с целью </a:t>
            </a:r>
            <a:r>
              <a:rPr lang="ru-RU" sz="2000" dirty="0" smtClean="0">
                <a:solidFill>
                  <a:srgbClr val="0070C0"/>
                </a:solidFill>
              </a:rPr>
              <a:t>выбора будущей профессии;    </a:t>
            </a:r>
          </a:p>
          <a:p>
            <a:r>
              <a:rPr lang="ru-RU" sz="2000" dirty="0" smtClean="0">
                <a:solidFill>
                  <a:srgbClr val="0070C0"/>
                </a:solidFill>
              </a:rPr>
              <a:t>-  оказание </a:t>
            </a:r>
            <a:r>
              <a:rPr lang="ru-RU" sz="2000" dirty="0">
                <a:solidFill>
                  <a:srgbClr val="0070C0"/>
                </a:solidFill>
              </a:rPr>
              <a:t>поддержки выпускникам</a:t>
            </a:r>
            <a:r>
              <a:rPr lang="kk-KZ" sz="2000" dirty="0">
                <a:solidFill>
                  <a:srgbClr val="0070C0"/>
                </a:solidFill>
              </a:rPr>
              <a:t>-</a:t>
            </a:r>
            <a:r>
              <a:rPr lang="ru-RU" sz="2000" dirty="0">
                <a:solidFill>
                  <a:srgbClr val="0070C0"/>
                </a:solidFill>
              </a:rPr>
              <a:t>сиротам и детям</a:t>
            </a:r>
            <a:r>
              <a:rPr lang="kk-KZ" sz="2000" dirty="0" smtClean="0">
                <a:solidFill>
                  <a:srgbClr val="0070C0"/>
                </a:solidFill>
              </a:rPr>
              <a:t>, </a:t>
            </a:r>
            <a:r>
              <a:rPr lang="ru-RU" sz="2000" dirty="0" err="1">
                <a:solidFill>
                  <a:srgbClr val="0070C0"/>
                </a:solidFill>
              </a:rPr>
              <a:t>оставши</a:t>
            </a:r>
            <a:r>
              <a:rPr lang="kk-KZ" sz="2000" dirty="0">
                <a:solidFill>
                  <a:srgbClr val="0070C0"/>
                </a:solidFill>
              </a:rPr>
              <a:t>м</a:t>
            </a:r>
            <a:r>
              <a:rPr lang="ru-RU" sz="2000" dirty="0" err="1">
                <a:solidFill>
                  <a:srgbClr val="0070C0"/>
                </a:solidFill>
              </a:rPr>
              <a:t>ся</a:t>
            </a:r>
            <a:r>
              <a:rPr lang="ru-RU" sz="2000" dirty="0">
                <a:solidFill>
                  <a:srgbClr val="0070C0"/>
                </a:solidFill>
              </a:rPr>
              <a:t> без попечения родителей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</a:p>
          <a:p>
            <a:r>
              <a:rPr lang="ru-RU" sz="2000" dirty="0" smtClean="0">
                <a:solidFill>
                  <a:srgbClr val="0070C0"/>
                </a:solidFill>
              </a:rPr>
              <a:t>-  информационное </a:t>
            </a:r>
            <a:r>
              <a:rPr lang="ru-RU" sz="2000" dirty="0">
                <a:solidFill>
                  <a:srgbClr val="0070C0"/>
                </a:solidFill>
              </a:rPr>
              <a:t>обеспечение и широкое </a:t>
            </a:r>
            <a:r>
              <a:rPr lang="ru-RU" sz="2000" dirty="0" smtClean="0">
                <a:solidFill>
                  <a:srgbClr val="0070C0"/>
                </a:solidFill>
              </a:rPr>
              <a:t>освещение школьных </a:t>
            </a:r>
            <a:r>
              <a:rPr lang="ru-RU" sz="2000" dirty="0">
                <a:solidFill>
                  <a:srgbClr val="0070C0"/>
                </a:solidFill>
              </a:rPr>
              <a:t>выпускных мероприятий в СМИ</a:t>
            </a:r>
            <a:r>
              <a:rPr lang="kk-KZ" sz="2000" dirty="0">
                <a:solidFill>
                  <a:srgbClr val="0070C0"/>
                </a:solidFill>
              </a:rPr>
              <a:t>.</a:t>
            </a:r>
            <a:endParaRPr lang="ru-RU" sz="2000" dirty="0">
              <a:solidFill>
                <a:srgbClr val="0070C0"/>
              </a:solidFill>
            </a:endParaRPr>
          </a:p>
          <a:p>
            <a:pPr algn="just"/>
            <a:endParaRPr lang="ru-RU" sz="1600" i="1" dirty="0">
              <a:solidFill>
                <a:srgbClr val="0070C0"/>
              </a:solidFill>
            </a:endParaRPr>
          </a:p>
          <a:p>
            <a:pPr marL="342900" indent="-342900" algn="just">
              <a:buFontTx/>
              <a:buChar char="-"/>
            </a:pPr>
            <a:endParaRPr lang="ru-RU" sz="2000" dirty="0">
              <a:solidFill>
                <a:srgbClr val="0070C0"/>
              </a:solidFill>
            </a:endParaRPr>
          </a:p>
          <a:p>
            <a:pPr algn="just"/>
            <a:endParaRPr lang="ru-RU" sz="2000" dirty="0">
              <a:solidFill>
                <a:srgbClr val="0070C0"/>
              </a:solidFill>
            </a:endParaRPr>
          </a:p>
          <a:p>
            <a:r>
              <a:rPr lang="en-US" sz="2000" dirty="0">
                <a:solidFill>
                  <a:srgbClr val="0070C0"/>
                </a:solidFill>
              </a:rPr>
              <a:t>	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4B8B8E10-9FD4-4410-9DE4-5300CF389F22}"/>
              </a:ext>
            </a:extLst>
          </p:cNvPr>
          <p:cNvSpPr txBox="1"/>
          <p:nvPr/>
        </p:nvSpPr>
        <p:spPr>
          <a:xfrm>
            <a:off x="1222026" y="422729"/>
            <a:ext cx="9734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pic>
        <p:nvPicPr>
          <p:cNvPr id="6" name="Picture 2" descr="Министерство образования и науки Республики Казахстан">
            <a:extLst>
              <a:ext uri="{FF2B5EF4-FFF2-40B4-BE49-F238E27FC236}">
                <a16:creationId xmlns:a16="http://schemas.microsoft.com/office/drawing/2014/main" xmlns="" id="{AAC2FEA5-0D80-478A-97B0-6DDC46FEC9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080" t="13961" r="13080" b="13961"/>
          <a:stretch/>
        </p:blipFill>
        <p:spPr bwMode="auto">
          <a:xfrm>
            <a:off x="0" y="0"/>
            <a:ext cx="1222026" cy="1127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384300" y="4371287"/>
            <a:ext cx="8356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630555" algn="l"/>
              </a:tabLst>
            </a:pPr>
            <a:r>
              <a:rPr lang="ru-RU" sz="2000" b="1" dirty="0">
                <a:solidFill>
                  <a:schemeClr val="accent2"/>
                </a:solidFill>
              </a:rPr>
              <a:t>Выпускные мероприятия включают</a:t>
            </a:r>
            <a:r>
              <a:rPr lang="kk-KZ" sz="2000" b="1" dirty="0">
                <a:solidFill>
                  <a:schemeClr val="accent2"/>
                </a:solidFill>
              </a:rPr>
              <a:t>: </a:t>
            </a:r>
            <a:endParaRPr lang="ru-RU" sz="2000" b="1" dirty="0">
              <a:solidFill>
                <a:schemeClr val="accent2"/>
              </a:solidFill>
            </a:endParaRPr>
          </a:p>
          <a:p>
            <a:pPr algn="just">
              <a:spcAft>
                <a:spcPts val="0"/>
              </a:spcAft>
              <a:tabLst>
                <a:tab pos="630555" algn="l"/>
              </a:tabLst>
            </a:pPr>
            <a:r>
              <a:rPr lang="kk-KZ" sz="2000" dirty="0">
                <a:solidFill>
                  <a:srgbClr val="0070C0"/>
                </a:solidFill>
              </a:rPr>
              <a:t>- </a:t>
            </a:r>
            <a:r>
              <a:rPr lang="ru-RU" sz="2000" dirty="0">
                <a:solidFill>
                  <a:srgbClr val="0070C0"/>
                </a:solidFill>
              </a:rPr>
              <a:t>праздник Последнего звонка – 25 мая 202</a:t>
            </a:r>
            <a:r>
              <a:rPr lang="kk-KZ" sz="2000" dirty="0">
                <a:solidFill>
                  <a:srgbClr val="0070C0"/>
                </a:solidFill>
              </a:rPr>
              <a:t>2</a:t>
            </a:r>
            <a:r>
              <a:rPr lang="ru-RU" sz="2000" dirty="0">
                <a:solidFill>
                  <a:srgbClr val="0070C0"/>
                </a:solidFill>
              </a:rPr>
              <a:t> года;</a:t>
            </a:r>
          </a:p>
          <a:p>
            <a:pPr algn="just">
              <a:spcAft>
                <a:spcPts val="0"/>
              </a:spcAft>
              <a:tabLst>
                <a:tab pos="630555" algn="l"/>
              </a:tabLst>
            </a:pPr>
            <a:r>
              <a:rPr lang="ru-RU" sz="2000" dirty="0">
                <a:solidFill>
                  <a:srgbClr val="0070C0"/>
                </a:solidFill>
              </a:rPr>
              <a:t>- торжественное вручение аттестата</a:t>
            </a:r>
            <a:r>
              <a:rPr lang="kk-KZ" sz="2000" dirty="0">
                <a:solidFill>
                  <a:srgbClr val="0070C0"/>
                </a:solidFill>
              </a:rPr>
              <a:t> – 16-17 июня 2022 года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  <a:endParaRPr lang="ru-RU" sz="2000" dirty="0">
              <a:solidFill>
                <a:srgbClr val="0070C0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651461">
            <a:off x="9578367" y="4363411"/>
            <a:ext cx="1849074" cy="1714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6951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76400" y="6007"/>
            <a:ext cx="95631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2000" b="1" dirty="0">
                <a:solidFill>
                  <a:schemeClr val="accent2"/>
                </a:solidFill>
              </a:rPr>
              <a:t>В</a:t>
            </a:r>
            <a:r>
              <a:rPr lang="ru-RU" sz="2000" b="1" dirty="0" err="1">
                <a:solidFill>
                  <a:schemeClr val="accent2"/>
                </a:solidFill>
              </a:rPr>
              <a:t>ыпускны</a:t>
            </a:r>
            <a:r>
              <a:rPr lang="kk-KZ" sz="2000" b="1" dirty="0">
                <a:solidFill>
                  <a:schemeClr val="accent2"/>
                </a:solidFill>
              </a:rPr>
              <a:t>е </a:t>
            </a:r>
            <a:r>
              <a:rPr lang="ru-RU" sz="2000" b="1" dirty="0" err="1">
                <a:solidFill>
                  <a:schemeClr val="accent2"/>
                </a:solidFill>
              </a:rPr>
              <a:t>мероприяти</a:t>
            </a:r>
            <a:r>
              <a:rPr lang="kk-KZ" sz="2000" b="1" dirty="0">
                <a:solidFill>
                  <a:schemeClr val="accent2"/>
                </a:solidFill>
              </a:rPr>
              <a:t>я:</a:t>
            </a:r>
            <a:endParaRPr lang="ru-RU" sz="2000" b="1" dirty="0">
              <a:solidFill>
                <a:schemeClr val="accent2"/>
              </a:solidFill>
            </a:endParaRPr>
          </a:p>
          <a:p>
            <a:pPr algn="just">
              <a:spcAft>
                <a:spcPts val="0"/>
              </a:spcAft>
            </a:pPr>
            <a:r>
              <a:rPr lang="kk-KZ" sz="2000" dirty="0">
                <a:solidFill>
                  <a:srgbClr val="0070C0"/>
                </a:solidFill>
              </a:rPr>
              <a:t>- проводятся в обязательном порядке в стенах и на территории школы;</a:t>
            </a:r>
            <a:endParaRPr lang="ru-RU" sz="2000" dirty="0">
              <a:solidFill>
                <a:srgbClr val="0070C0"/>
              </a:solidFill>
            </a:endParaRPr>
          </a:p>
          <a:p>
            <a:pPr algn="just">
              <a:spcAft>
                <a:spcPts val="0"/>
              </a:spcAft>
            </a:pPr>
            <a:r>
              <a:rPr lang="kk-KZ" sz="2000" dirty="0">
                <a:solidFill>
                  <a:srgbClr val="0070C0"/>
                </a:solidFill>
              </a:rPr>
              <a:t>- поддерживается благотворительные инициативы выпускников - акции «Подари книгу школе», по посадке деревьев «Мектепке сый», по оказанию помощи социально-уязвимым семьям и детям «От доброго сердца детям»,  «Туған жерге тағзым», «Благодарю своего первого учителя!». </a:t>
            </a:r>
            <a:endParaRPr lang="ru-RU" sz="2000" dirty="0">
              <a:solidFill>
                <a:srgbClr val="0070C0"/>
              </a:solidFill>
            </a:endParaRPr>
          </a:p>
        </p:txBody>
      </p:sp>
      <p:pic>
        <p:nvPicPr>
          <p:cNvPr id="6" name="Picture 2" descr="Министерство образования и науки Республики Казахстан">
            <a:extLst>
              <a:ext uri="{FF2B5EF4-FFF2-40B4-BE49-F238E27FC236}">
                <a16:creationId xmlns:a16="http://schemas.microsoft.com/office/drawing/2014/main" xmlns="" id="{AAC2FEA5-0D80-478A-97B0-6DDC46FEC9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080" t="13961" r="13080" b="13961"/>
          <a:stretch/>
        </p:blipFill>
        <p:spPr bwMode="auto">
          <a:xfrm>
            <a:off x="180108" y="209207"/>
            <a:ext cx="1496292" cy="1380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676400" y="1944999"/>
            <a:ext cx="91313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2"/>
                </a:solidFill>
              </a:rPr>
              <a:t>В </a:t>
            </a:r>
            <a:r>
              <a:rPr lang="ru-RU" sz="2000" b="1" dirty="0">
                <a:solidFill>
                  <a:schemeClr val="accent2"/>
                </a:solidFill>
              </a:rPr>
              <a:t>целях соблюдения педагогической этики и профилактики коррупционных правонарушений:</a:t>
            </a:r>
          </a:p>
          <a:p>
            <a:pPr marL="342900" indent="-342900">
              <a:buFontTx/>
              <a:buChar char="-"/>
            </a:pPr>
            <a:r>
              <a:rPr lang="ru-RU" sz="2000" dirty="0" err="1" smtClean="0">
                <a:solidFill>
                  <a:srgbClr val="0070C0"/>
                </a:solidFill>
              </a:rPr>
              <a:t>соблю</a:t>
            </a:r>
            <a:r>
              <a:rPr lang="kk-KZ" sz="2000" dirty="0">
                <a:solidFill>
                  <a:srgbClr val="0070C0"/>
                </a:solidFill>
              </a:rPr>
              <a:t>дать</a:t>
            </a:r>
            <a:r>
              <a:rPr lang="ru-RU" sz="2000" dirty="0">
                <a:solidFill>
                  <a:srgbClr val="0070C0"/>
                </a:solidFill>
              </a:rPr>
              <a:t> принцип индивидуального подхода к каждому выпускнику </a:t>
            </a:r>
            <a:r>
              <a:rPr lang="ru-RU" sz="2000" dirty="0" smtClean="0">
                <a:solidFill>
                  <a:srgbClr val="0070C0"/>
                </a:solidFill>
              </a:rPr>
              <a:t>при подготовке </a:t>
            </a:r>
            <a:r>
              <a:rPr lang="ru-RU" sz="2000" dirty="0">
                <a:solidFill>
                  <a:srgbClr val="0070C0"/>
                </a:solidFill>
              </a:rPr>
              <a:t>к выпускным мероприятия</a:t>
            </a:r>
            <a:r>
              <a:rPr lang="kk-KZ" sz="2000" dirty="0">
                <a:solidFill>
                  <a:srgbClr val="0070C0"/>
                </a:solidFill>
              </a:rPr>
              <a:t>м;  </a:t>
            </a:r>
            <a:endParaRPr lang="ru-RU" sz="2000" dirty="0">
              <a:solidFill>
                <a:srgbClr val="0070C0"/>
              </a:solidFill>
            </a:endParaRPr>
          </a:p>
          <a:p>
            <a:pPr marL="342900" indent="-342900">
              <a:buFontTx/>
              <a:buChar char="-"/>
            </a:pPr>
            <a:r>
              <a:rPr lang="kk-KZ" sz="2000" dirty="0" smtClean="0">
                <a:solidFill>
                  <a:srgbClr val="0070C0"/>
                </a:solidFill>
              </a:rPr>
              <a:t>попечительскому </a:t>
            </a:r>
            <a:r>
              <a:rPr lang="kk-KZ" sz="2000" dirty="0">
                <a:solidFill>
                  <a:srgbClr val="0070C0"/>
                </a:solidFill>
              </a:rPr>
              <a:t>совету школы провести разъяснительную работу с </a:t>
            </a:r>
            <a:endParaRPr lang="kk-KZ" sz="2000" dirty="0" smtClean="0">
              <a:solidFill>
                <a:srgbClr val="0070C0"/>
              </a:solidFill>
            </a:endParaRPr>
          </a:p>
          <a:p>
            <a:pPr marL="342900" indent="-342900">
              <a:buFontTx/>
              <a:buChar char="-"/>
            </a:pPr>
            <a:r>
              <a:rPr lang="kk-KZ" sz="2000" dirty="0" smtClean="0">
                <a:solidFill>
                  <a:srgbClr val="0070C0"/>
                </a:solidFill>
              </a:rPr>
              <a:t>родителями </a:t>
            </a:r>
            <a:r>
              <a:rPr lang="kk-KZ" sz="2000" dirty="0">
                <a:solidFill>
                  <a:srgbClr val="0070C0"/>
                </a:solidFill>
              </a:rPr>
              <a:t>выпускников о нецелесообразности затрат на наряды</a:t>
            </a:r>
            <a:r>
              <a:rPr lang="kk-KZ" sz="2000" dirty="0" smtClean="0">
                <a:solidFill>
                  <a:srgbClr val="0070C0"/>
                </a:solidFill>
              </a:rPr>
              <a:t>.</a:t>
            </a:r>
          </a:p>
          <a:p>
            <a:pPr marL="342900" indent="-342900">
              <a:buFontTx/>
              <a:buChar char="-"/>
            </a:pPr>
            <a:endParaRPr lang="ru-RU" sz="1600" dirty="0"/>
          </a:p>
          <a:p>
            <a:r>
              <a:rPr lang="kk-KZ" sz="2000" b="1" dirty="0">
                <a:solidFill>
                  <a:schemeClr val="accent2"/>
                </a:solidFill>
              </a:rPr>
              <a:t>Не допускается: </a:t>
            </a:r>
            <a:endParaRPr lang="ru-RU" sz="2000" b="1" dirty="0">
              <a:solidFill>
                <a:schemeClr val="accent2"/>
              </a:solidFill>
            </a:endParaRPr>
          </a:p>
          <a:p>
            <a:pPr marL="342900" indent="-342900">
              <a:buFontTx/>
              <a:buChar char="-"/>
            </a:pPr>
            <a:r>
              <a:rPr lang="kk-KZ" sz="2000" dirty="0" smtClean="0">
                <a:solidFill>
                  <a:srgbClr val="0070C0"/>
                </a:solidFill>
              </a:rPr>
              <a:t>привлечение </a:t>
            </a:r>
            <a:r>
              <a:rPr lang="kk-KZ" sz="2000" dirty="0">
                <a:solidFill>
                  <a:srgbClr val="0070C0"/>
                </a:solidFill>
              </a:rPr>
              <a:t>к проведению мероприятий аниматоров, праздничные </a:t>
            </a:r>
            <a:r>
              <a:rPr lang="kk-KZ" sz="20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kk-KZ" sz="2000" dirty="0">
                <a:solidFill>
                  <a:srgbClr val="0070C0"/>
                </a:solidFill>
              </a:rPr>
              <a:t> </a:t>
            </a:r>
            <a:r>
              <a:rPr lang="kk-KZ" sz="2000" dirty="0" smtClean="0">
                <a:solidFill>
                  <a:srgbClr val="0070C0"/>
                </a:solidFill>
              </a:rPr>
              <a:t>    агентства</a:t>
            </a:r>
            <a:r>
              <a:rPr lang="kk-KZ" sz="2000" dirty="0">
                <a:solidFill>
                  <a:srgbClr val="0070C0"/>
                </a:solidFill>
              </a:rPr>
              <a:t>, частные студии для проведения торжеств; </a:t>
            </a:r>
            <a:endParaRPr lang="ru-RU" sz="2000" dirty="0">
              <a:solidFill>
                <a:srgbClr val="0070C0"/>
              </a:solidFill>
            </a:endParaRPr>
          </a:p>
          <a:p>
            <a:r>
              <a:rPr lang="kk-KZ" sz="2000" dirty="0">
                <a:solidFill>
                  <a:srgbClr val="0070C0"/>
                </a:solidFill>
              </a:rPr>
              <a:t>-  </a:t>
            </a:r>
            <a:r>
              <a:rPr lang="kk-KZ" sz="2000" dirty="0" smtClean="0">
                <a:solidFill>
                  <a:srgbClr val="0070C0"/>
                </a:solidFill>
              </a:rPr>
              <a:t>  организация </a:t>
            </a:r>
            <a:r>
              <a:rPr lang="kk-KZ" sz="2000" dirty="0">
                <a:solidFill>
                  <a:srgbClr val="0070C0"/>
                </a:solidFill>
              </a:rPr>
              <a:t>праздничых столов;</a:t>
            </a:r>
            <a:endParaRPr lang="ru-RU" sz="2000" dirty="0">
              <a:solidFill>
                <a:srgbClr val="0070C0"/>
              </a:solidFill>
            </a:endParaRPr>
          </a:p>
          <a:p>
            <a:pPr marL="342900" indent="-342900">
              <a:buFontTx/>
              <a:buChar char="-"/>
            </a:pPr>
            <a:r>
              <a:rPr lang="kk-KZ" sz="2000" dirty="0" smtClean="0">
                <a:solidFill>
                  <a:srgbClr val="0070C0"/>
                </a:solidFill>
              </a:rPr>
              <a:t>проведение </a:t>
            </a:r>
            <a:r>
              <a:rPr lang="kk-KZ" sz="2000" dirty="0">
                <a:solidFill>
                  <a:srgbClr val="0070C0"/>
                </a:solidFill>
              </a:rPr>
              <a:t>выездных экскурсий по городу (району) с привлечением </a:t>
            </a:r>
            <a:r>
              <a:rPr lang="kk-KZ" sz="2000" dirty="0" smtClean="0">
                <a:solidFill>
                  <a:srgbClr val="0070C0"/>
                </a:solidFill>
              </a:rPr>
              <a:t>  </a:t>
            </a:r>
          </a:p>
          <a:p>
            <a:r>
              <a:rPr lang="kk-KZ" sz="2000" dirty="0">
                <a:solidFill>
                  <a:srgbClr val="0070C0"/>
                </a:solidFill>
              </a:rPr>
              <a:t> </a:t>
            </a:r>
            <a:r>
              <a:rPr lang="kk-KZ" sz="2000" dirty="0" smtClean="0">
                <a:solidFill>
                  <a:srgbClr val="0070C0"/>
                </a:solidFill>
              </a:rPr>
              <a:t>    автомобилей </a:t>
            </a:r>
            <a:r>
              <a:rPr lang="kk-KZ" sz="2000" dirty="0">
                <a:solidFill>
                  <a:srgbClr val="0070C0"/>
                </a:solidFill>
              </a:rPr>
              <a:t>на прокат;</a:t>
            </a:r>
            <a:endParaRPr lang="ru-RU" sz="2000" dirty="0">
              <a:solidFill>
                <a:srgbClr val="0070C0"/>
              </a:solidFill>
            </a:endParaRPr>
          </a:p>
          <a:p>
            <a:r>
              <a:rPr lang="kk-KZ" sz="2000" dirty="0">
                <a:solidFill>
                  <a:srgbClr val="0070C0"/>
                </a:solidFill>
              </a:rPr>
              <a:t>- </a:t>
            </a:r>
            <a:r>
              <a:rPr lang="kk-KZ" sz="2000" dirty="0" smtClean="0">
                <a:solidFill>
                  <a:srgbClr val="0070C0"/>
                </a:solidFill>
              </a:rPr>
              <a:t>   </a:t>
            </a:r>
            <a:r>
              <a:rPr lang="ru-RU" sz="2000" dirty="0" smtClean="0">
                <a:solidFill>
                  <a:srgbClr val="0070C0"/>
                </a:solidFill>
              </a:rPr>
              <a:t>сбор </a:t>
            </a:r>
            <a:r>
              <a:rPr lang="ru-RU" sz="2000" dirty="0">
                <a:solidFill>
                  <a:srgbClr val="0070C0"/>
                </a:solidFill>
              </a:rPr>
              <a:t>денежных средств на подарки администрации и </a:t>
            </a:r>
            <a:r>
              <a:rPr lang="ru-RU" sz="2000" dirty="0" err="1">
                <a:solidFill>
                  <a:srgbClr val="0070C0"/>
                </a:solidFill>
              </a:rPr>
              <a:t>педаго</a:t>
            </a:r>
            <a:r>
              <a:rPr lang="kk-KZ" sz="2000" dirty="0">
                <a:solidFill>
                  <a:srgbClr val="0070C0"/>
                </a:solidFill>
              </a:rPr>
              <a:t>гам;</a:t>
            </a:r>
            <a:endParaRPr lang="ru-RU" sz="2000" dirty="0">
              <a:solidFill>
                <a:srgbClr val="0070C0"/>
              </a:solidFill>
            </a:endParaRPr>
          </a:p>
          <a:p>
            <a:pPr marL="342900" indent="-342900">
              <a:buFontTx/>
              <a:buChar char="-"/>
            </a:pPr>
            <a:r>
              <a:rPr lang="kk-KZ" sz="2000" dirty="0" smtClean="0">
                <a:solidFill>
                  <a:srgbClr val="0070C0"/>
                </a:solidFill>
              </a:rPr>
              <a:t>организация </a:t>
            </a:r>
            <a:r>
              <a:rPr lang="kk-KZ" sz="2000" dirty="0">
                <a:solidFill>
                  <a:srgbClr val="0070C0"/>
                </a:solidFill>
              </a:rPr>
              <a:t>выпускных мероприятий в ресторанах, кафе и в других </a:t>
            </a:r>
            <a:r>
              <a:rPr lang="kk-KZ" sz="2000" dirty="0" smtClean="0">
                <a:solidFill>
                  <a:srgbClr val="0070C0"/>
                </a:solidFill>
              </a:rPr>
              <a:t>   </a:t>
            </a:r>
          </a:p>
          <a:p>
            <a:r>
              <a:rPr lang="kk-KZ" sz="2000" dirty="0">
                <a:solidFill>
                  <a:srgbClr val="0070C0"/>
                </a:solidFill>
              </a:rPr>
              <a:t> </a:t>
            </a:r>
            <a:r>
              <a:rPr lang="kk-KZ" sz="2000" dirty="0" smtClean="0">
                <a:solidFill>
                  <a:srgbClr val="0070C0"/>
                </a:solidFill>
              </a:rPr>
              <a:t>    увесилительных </a:t>
            </a:r>
            <a:r>
              <a:rPr lang="kk-KZ" sz="2000" dirty="0">
                <a:solidFill>
                  <a:srgbClr val="0070C0"/>
                </a:solidFill>
              </a:rPr>
              <a:t>учреждениях.</a:t>
            </a:r>
            <a:endParaRPr lang="ru-RU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2822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3543</TotalTime>
  <Words>316</Words>
  <Application>Microsoft Office PowerPoint</Application>
  <PresentationFormat>Произвольный</PresentationFormat>
  <Paragraphs>49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 об образовании</dc:title>
  <dc:creator>www</dc:creator>
  <cp:lastModifiedBy>Администратор</cp:lastModifiedBy>
  <cp:revision>461</cp:revision>
  <cp:lastPrinted>2020-08-17T07:09:32Z</cp:lastPrinted>
  <dcterms:created xsi:type="dcterms:W3CDTF">2019-07-29T16:01:14Z</dcterms:created>
  <dcterms:modified xsi:type="dcterms:W3CDTF">2022-04-26T13:23:02Z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21</vt:i4>
  </property>
</Properties>
</file>