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6"/>
  </p:notesMasterIdLst>
  <p:sldIdLst>
    <p:sldId id="257" r:id="rId3"/>
    <p:sldId id="1449" r:id="rId4"/>
    <p:sldId id="1451" r:id="rId5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>
        <p:scale>
          <a:sx n="59" d="100"/>
          <a:sy n="59" d="100"/>
        </p:scale>
        <p:origin x="414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2DFE5-C952-43D1-8DED-B30D4D78ABDC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176B8-12CF-4B98-B9DC-8DCAB7CE94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6824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847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2779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5981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3102" y="1897348"/>
            <a:ext cx="2764183" cy="2764183"/>
          </a:xfrm>
          <a:prstGeom prst="rect">
            <a:avLst/>
          </a:prstGeom>
        </p:spPr>
      </p:pic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2E6D333-94D4-4DFF-A2C9-5A28CA42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509E-1279-4B28-B8E3-788C9F949424}" type="datetime1">
              <a:rPr lang="ru-RU" smtClean="0"/>
              <a:pPr/>
              <a:t>26.04.2022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05C69C6-7264-415A-A810-6F12FA8C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4884F77-E7ED-4A05-B85D-77BED68C7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A2303270-6F4B-45D4-8577-7E1F9EBA5F9E}"/>
              </a:ext>
            </a:extLst>
          </p:cNvPr>
          <p:cNvSpPr/>
          <p:nvPr userDrawn="1"/>
        </p:nvSpPr>
        <p:spPr>
          <a:xfrm>
            <a:off x="3027285" y="0"/>
            <a:ext cx="916471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9" name="Google Shape;92;p13"/>
          <p:cNvSpPr/>
          <p:nvPr userDrawn="1"/>
        </p:nvSpPr>
        <p:spPr>
          <a:xfrm>
            <a:off x="303681" y="4578786"/>
            <a:ext cx="259516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МИНИСТЕРСТВО </a:t>
            </a:r>
            <a:endParaRPr dirty="0">
              <a:latin typeface="Segoe UI" panose="020B0502040204020203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ОБРАЗОВАНИЯ И НАУКИ </a:t>
            </a:r>
            <a:endParaRPr dirty="0">
              <a:latin typeface="Segoe UI" panose="020B0502040204020203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РЕСПУБЛИКИ КАЗАХСТАН</a:t>
            </a:r>
            <a:endParaRPr sz="1600" b="0" i="0" u="none" strike="noStrike" cap="none" dirty="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0" name="Google Shape;93;p13"/>
          <p:cNvSpPr/>
          <p:nvPr userDrawn="1"/>
        </p:nvSpPr>
        <p:spPr>
          <a:xfrm>
            <a:off x="303681" y="1048940"/>
            <a:ext cx="259516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ҚАЗАҚСТАН РЕСПУБЛИКАСЫНЫҢ </a:t>
            </a:r>
            <a:b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БІЛІМ ЖӘНЕ ҒЫЛЫМ МИНИСТРЛІГІ</a:t>
            </a:r>
            <a:endParaRPr sz="1600" b="0" i="0" u="none" strike="noStrike" cap="none" dirty="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9899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2173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2543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1337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58276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18394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99500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438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981188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71911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546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91189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03571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3102" y="1897348"/>
            <a:ext cx="2764183" cy="2764183"/>
          </a:xfrm>
          <a:prstGeom prst="rect">
            <a:avLst/>
          </a:prstGeom>
        </p:spPr>
      </p:pic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2E6D333-94D4-4DFF-A2C9-5A28CA42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509E-1279-4B28-B8E3-788C9F94942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05C69C6-7264-415A-A810-6F12FA8C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4884F77-E7ED-4A05-B85D-77BED68C7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2303270-6F4B-45D4-8577-7E1F9EBA5F9E}"/>
              </a:ext>
            </a:extLst>
          </p:cNvPr>
          <p:cNvSpPr/>
          <p:nvPr userDrawn="1"/>
        </p:nvSpPr>
        <p:spPr>
          <a:xfrm>
            <a:off x="3027285" y="0"/>
            <a:ext cx="916471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9" name="Google Shape;92;p13"/>
          <p:cNvSpPr/>
          <p:nvPr userDrawn="1"/>
        </p:nvSpPr>
        <p:spPr>
          <a:xfrm>
            <a:off x="303681" y="4578786"/>
            <a:ext cx="259516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ru-RU" sz="1600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МИНИСТЕРСТВО </a:t>
            </a:r>
            <a:endParaRPr dirty="0">
              <a:solidFill>
                <a:prstClr val="black"/>
              </a:solidFill>
              <a:latin typeface="Segoe UI" panose="020B0502040204020203" pitchFamily="34" charset="0"/>
            </a:endParaRPr>
          </a:p>
          <a:p>
            <a:pPr algn="ctr"/>
            <a:r>
              <a:rPr lang="ru-RU" sz="1600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ОБРАЗОВАНИЯ И НАУКИ </a:t>
            </a:r>
            <a:endParaRPr dirty="0">
              <a:solidFill>
                <a:prstClr val="black"/>
              </a:solidFill>
              <a:latin typeface="Segoe UI" panose="020B0502040204020203" pitchFamily="34" charset="0"/>
            </a:endParaRPr>
          </a:p>
          <a:p>
            <a:pPr algn="ctr"/>
            <a:r>
              <a:rPr lang="ru-RU" sz="1600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РЕСПУБЛИКИ КАЗАХСТАН</a:t>
            </a:r>
            <a:endParaRPr sz="1600" dirty="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0" name="Google Shape;93;p13"/>
          <p:cNvSpPr/>
          <p:nvPr userDrawn="1"/>
        </p:nvSpPr>
        <p:spPr>
          <a:xfrm>
            <a:off x="303681" y="1048940"/>
            <a:ext cx="259516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ru-RU" sz="1600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ҚАЗАҚСТАН РЕСПУБЛИКАСЫНЫҢ </a:t>
            </a:r>
            <a:br>
              <a:rPr lang="ru-RU" sz="1600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1600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БІЛІМ ЖӘНЕ ҒЫЛЫМ МИНИСТРЛІГІ</a:t>
            </a:r>
            <a:endParaRPr sz="1600" dirty="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9655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645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388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5474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374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2978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476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057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5D90F-CA4E-448E-A163-82027E289FCA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258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5D90F-CA4E-448E-A163-82027E289F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5E09D-677C-49C0-B069-2AB2E5AD08F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2045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59E2387-1766-4C44-9023-EA6EC95F2CB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584449" y="2423159"/>
            <a:ext cx="8348472" cy="2080477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ru-RU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lang="kk-KZ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проведени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kk-KZ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kk-KZ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kk-KZ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итоговой </a:t>
            </a:r>
            <a:r>
              <a:rPr lang="kk-KZ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аттестации 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202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-202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УЧЕБНОМ ГОДУ 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9000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3">
            <a:extLst>
              <a:ext uri="{FF2B5EF4-FFF2-40B4-BE49-F238E27FC236}">
                <a16:creationId xmlns="" xmlns:a16="http://schemas.microsoft.com/office/drawing/2014/main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1140030" y="109028"/>
            <a:ext cx="11051969" cy="58832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b="1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  ИТОГОВАЯ АТТЕСТАЦИЯ 2020 – 2021 УЧЕБНОГО ГОДА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49219" y="4913384"/>
            <a:ext cx="44510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Arial Narrow" pitchFamily="34" charset="0"/>
                <a:cs typeface="Arial" pitchFamily="34" charset="0"/>
              </a:rPr>
              <a:t>Казахский язык 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в школах с русским и др. языками обучения</a:t>
            </a:r>
          </a:p>
          <a:p>
            <a:pPr algn="just"/>
            <a:r>
              <a:rPr lang="ru-RU" sz="1400" b="1" dirty="0">
                <a:latin typeface="Arial Narrow" pitchFamily="34" charset="0"/>
                <a:cs typeface="Arial" pitchFamily="34" charset="0"/>
              </a:rPr>
              <a:t>Русский язык 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в школах с казахским языком обучения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411979" y="525525"/>
            <a:ext cx="1295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27 мая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486438" y="3752348"/>
            <a:ext cx="9333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2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июня 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283516" y="4595833"/>
            <a:ext cx="19933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7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июня 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40088" y="2240615"/>
            <a:ext cx="423523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письменный экзамен по казахскому/русскому/уйгурскому/ таджикскому/узбекскому языку (язык обучения</a:t>
            </a:r>
            <a:endParaRPr lang="ru-RU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411979" y="1941897"/>
            <a:ext cx="1295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30  мая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35560" y="913932"/>
            <a:ext cx="41013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письменный экзамен </a:t>
            </a:r>
            <a:r>
              <a:rPr lang="ru-RU" sz="1600" b="1" dirty="0"/>
              <a:t>по алгебре и началам анализа </a:t>
            </a:r>
            <a:endParaRPr lang="ru-RU" sz="1600" b="1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5560" y="4098057"/>
            <a:ext cx="392340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устный экзамен по </a:t>
            </a:r>
            <a:r>
              <a:rPr lang="ru-RU" sz="1600" b="1" dirty="0"/>
              <a:t>истории Казахстана </a:t>
            </a:r>
            <a:endParaRPr lang="ru-RU" sz="1600" b="1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FE903A36-7EF6-4908-A470-4BBF26857038}"/>
              </a:ext>
            </a:extLst>
          </p:cNvPr>
          <p:cNvSpPr txBox="1"/>
          <p:nvPr/>
        </p:nvSpPr>
        <p:spPr>
          <a:xfrm>
            <a:off x="0" y="-20367"/>
            <a:ext cx="12192000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 Narrow" pitchFamily="34" charset="0"/>
                <a:cs typeface="Arial" pitchFamily="34" charset="0"/>
              </a:rPr>
              <a:t>ДЛЯ ОБУЧАЮЩИХСЯ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11 (12)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КЛАССОВ</a:t>
            </a:r>
            <a:endParaRPr lang="ru-RU" sz="2400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="" xmlns:a16="http://schemas.microsoft.com/office/drawing/2014/main" id="{9A4AC6DE-7683-4424-A17C-E7D5415A3E57}"/>
              </a:ext>
            </a:extLst>
          </p:cNvPr>
          <p:cNvSpPr/>
          <p:nvPr/>
        </p:nvSpPr>
        <p:spPr>
          <a:xfrm rot="10800000" flipV="1">
            <a:off x="4708857" y="2090672"/>
            <a:ext cx="746578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latin typeface="Arial Narrow" panose="020B0606020202030204" pitchFamily="34" charset="0"/>
              </a:rPr>
              <a:t>Экзаменационная работа состоит из 2 частей.  </a:t>
            </a:r>
            <a:endParaRPr lang="ru-RU" sz="1400" dirty="0">
              <a:latin typeface="Arial Narrow" panose="020B0606020202030204" pitchFamily="34" charset="0"/>
            </a:endParaRPr>
          </a:p>
          <a:p>
            <a:r>
              <a:rPr lang="kk-KZ" sz="1400" dirty="0">
                <a:latin typeface="Arial Narrow" panose="020B0606020202030204" pitchFamily="34" charset="0"/>
              </a:rPr>
              <a:t>Первая часть предполагает работу с двумя текстами (общий объём текстов – 600-650 слов).</a:t>
            </a:r>
          </a:p>
          <a:p>
            <a:r>
              <a:rPr lang="kk-KZ" sz="1400" dirty="0">
                <a:latin typeface="Arial Narrow" panose="020B0606020202030204" pitchFamily="34" charset="0"/>
              </a:rPr>
              <a:t> Во второй части обучающиеся в классах ЕМН выполняют одну письменную работу – эссе (200-250 слов). Обучающиеся в классах ОГН выбирают одно задание из трех предложенных с  написанием письменной работы (статья, эссе, публичное выступление, рецензия и другие) объёмом 200-250 слов. Максимальный балл – </a:t>
            </a:r>
            <a:r>
              <a:rPr lang="kk-KZ" sz="1400" b="1" dirty="0">
                <a:latin typeface="Arial Narrow" panose="020B0606020202030204" pitchFamily="34" charset="0"/>
              </a:rPr>
              <a:t>40.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="" xmlns:a16="http://schemas.microsoft.com/office/drawing/2014/main" id="{4C2578B7-2E57-41C7-948A-18C9049FBCB8}"/>
              </a:ext>
            </a:extLst>
          </p:cNvPr>
          <p:cNvSpPr/>
          <p:nvPr/>
        </p:nvSpPr>
        <p:spPr>
          <a:xfrm>
            <a:off x="4733366" y="4625019"/>
            <a:ext cx="73479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80">
              <a:buSzPct val="95833"/>
              <a:tabLst>
                <a:tab pos="120650" algn="l"/>
                <a:tab pos="2317115" algn="l"/>
                <a:tab pos="2677160" algn="l"/>
                <a:tab pos="3698240" algn="l"/>
                <a:tab pos="4057650" algn="l"/>
                <a:tab pos="4603750" algn="l"/>
                <a:tab pos="4624705" algn="l"/>
                <a:tab pos="6027420" algn="l"/>
                <a:tab pos="6393180" algn="l"/>
              </a:tabLst>
            </a:pPr>
            <a:r>
              <a:rPr lang="ru-RU" sz="1400" dirty="0" smtClean="0">
                <a:latin typeface="Arial Narrow" panose="020B0606020202030204" pitchFamily="34" charset="0"/>
              </a:rPr>
              <a:t>                                </a:t>
            </a:r>
            <a:endParaRPr lang="ru-RU" sz="1400" dirty="0">
              <a:latin typeface="Arial Narrow" panose="020B0606020202030204" pitchFamily="34" charset="0"/>
            </a:endParaRPr>
          </a:p>
          <a:p>
            <a:r>
              <a:rPr lang="ru-RU" sz="1400" dirty="0">
                <a:latin typeface="Arial Narrow" panose="020B0606020202030204" pitchFamily="34" charset="0"/>
              </a:rPr>
              <a:t> </a:t>
            </a:r>
            <a:r>
              <a:rPr lang="kk-KZ" sz="1400" dirty="0">
                <a:latin typeface="Arial Narrow" panose="020B0606020202030204" pitchFamily="34" charset="0"/>
              </a:rPr>
              <a:t>Экзаменационная работа состоит из двух частей. </a:t>
            </a:r>
            <a:endParaRPr lang="ru-RU" sz="1400" dirty="0">
              <a:latin typeface="Arial Narrow" panose="020B0606020202030204" pitchFamily="34" charset="0"/>
            </a:endParaRPr>
          </a:p>
          <a:p>
            <a:r>
              <a:rPr lang="kk-KZ" sz="1400" dirty="0">
                <a:latin typeface="Arial Narrow" panose="020B0606020202030204" pitchFamily="34" charset="0"/>
              </a:rPr>
              <a:t>Задания содержат четыре коротких текста, общий объём которых не превышает 400 слов. </a:t>
            </a:r>
            <a:endParaRPr lang="ru-RU" sz="1400" dirty="0">
              <a:latin typeface="Arial Narrow" panose="020B0606020202030204" pitchFamily="34" charset="0"/>
            </a:endParaRPr>
          </a:p>
          <a:p>
            <a:pPr marR="5080">
              <a:buSzPct val="95833"/>
              <a:tabLst>
                <a:tab pos="120650" algn="l"/>
                <a:tab pos="2317115" algn="l"/>
                <a:tab pos="2677160" algn="l"/>
                <a:tab pos="3698240" algn="l"/>
                <a:tab pos="4057650" algn="l"/>
                <a:tab pos="4603750" algn="l"/>
                <a:tab pos="4624705" algn="l"/>
                <a:tab pos="6027420" algn="l"/>
                <a:tab pos="6393180" algn="l"/>
              </a:tabLst>
            </a:pPr>
            <a:r>
              <a:rPr lang="ru-RU" sz="1400" dirty="0">
                <a:latin typeface="Arial Narrow" panose="020B0606020202030204" pitchFamily="34" charset="0"/>
              </a:rPr>
              <a:t>Максимальный  балл</a:t>
            </a:r>
            <a:r>
              <a:rPr lang="ru-RU" sz="1400" b="1" dirty="0">
                <a:latin typeface="Arial Narrow" panose="020B0606020202030204" pitchFamily="34" charset="0"/>
              </a:rPr>
              <a:t>– 40</a:t>
            </a:r>
            <a:r>
              <a:rPr lang="ru-RU" sz="1400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708859" y="697350"/>
            <a:ext cx="746578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latin typeface="Arial Narrow" panose="020B0606020202030204" pitchFamily="34" charset="0"/>
              </a:rPr>
              <a:t>Экзаменационная работа состоит из 2 частей.  </a:t>
            </a:r>
            <a:endParaRPr lang="ru-RU" sz="1400" dirty="0">
              <a:latin typeface="Arial Narrow" panose="020B0606020202030204" pitchFamily="34" charset="0"/>
            </a:endParaRPr>
          </a:p>
          <a:p>
            <a:r>
              <a:rPr lang="kk-KZ" sz="1400" dirty="0" smtClean="0">
                <a:latin typeface="Arial Narrow" panose="020B0606020202030204" pitchFamily="34" charset="0"/>
              </a:rPr>
              <a:t>Часть </a:t>
            </a:r>
            <a:r>
              <a:rPr lang="kk-KZ" sz="1400" dirty="0">
                <a:latin typeface="Arial Narrow" panose="020B0606020202030204" pitchFamily="34" charset="0"/>
              </a:rPr>
              <a:t>А содержит 15 заданий с выбором одного правильного ответа из пяти предложенных. Задания оцениваются в 1 балл. </a:t>
            </a:r>
            <a:endParaRPr lang="ru-RU" sz="1400" dirty="0">
              <a:latin typeface="Arial Narrow" panose="020B0606020202030204" pitchFamily="34" charset="0"/>
            </a:endParaRPr>
          </a:p>
          <a:p>
            <a:r>
              <a:rPr lang="kk-KZ" sz="1400" dirty="0">
                <a:latin typeface="Arial Narrow" panose="020B0606020202030204" pitchFamily="34" charset="0"/>
              </a:rPr>
              <a:t>Часть В содержит 10-12 заданий, требующих краткого или развернутого ответов. Задания оцениваются в 2-8 баллов</a:t>
            </a:r>
            <a:r>
              <a:rPr lang="ru-RU" sz="1400" dirty="0" smtClean="0">
                <a:latin typeface="Arial Narrow" panose="020B0606020202030204" pitchFamily="34" charset="0"/>
              </a:rPr>
              <a:t>.  </a:t>
            </a:r>
            <a:r>
              <a:rPr lang="kk-KZ" sz="1400" dirty="0">
                <a:latin typeface="Arial Narrow" panose="020B0606020202030204" pitchFamily="34" charset="0"/>
              </a:rPr>
              <a:t>Максимальный  балл– </a:t>
            </a:r>
            <a:r>
              <a:rPr lang="kk-KZ" sz="1400" b="1" dirty="0" smtClean="0">
                <a:latin typeface="Arial Narrow" panose="020B0606020202030204" pitchFamily="34" charset="0"/>
              </a:rPr>
              <a:t>60</a:t>
            </a:r>
            <a:r>
              <a:rPr lang="kk-KZ" sz="1400" dirty="0" smtClean="0">
                <a:latin typeface="Arial Narrow" panose="020B0606020202030204" pitchFamily="34" charset="0"/>
              </a:rPr>
              <a:t>. </a:t>
            </a:r>
            <a:endParaRPr lang="kk-KZ" sz="1400" b="1" dirty="0">
              <a:latin typeface="Arial Narrow" panose="020B0606020202030204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>
            <a:off x="107437" y="1904494"/>
            <a:ext cx="12025424" cy="27593"/>
          </a:xfrm>
          <a:prstGeom prst="line">
            <a:avLst/>
          </a:prstGeom>
          <a:ln>
            <a:solidFill>
              <a:srgbClr val="25437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4607973" y="647810"/>
            <a:ext cx="15140" cy="2057231"/>
          </a:xfrm>
          <a:prstGeom prst="line">
            <a:avLst/>
          </a:prstGeom>
          <a:ln>
            <a:solidFill>
              <a:srgbClr val="25437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4622673" y="2781982"/>
            <a:ext cx="0" cy="1546167"/>
          </a:xfrm>
          <a:prstGeom prst="line">
            <a:avLst/>
          </a:prstGeom>
          <a:ln>
            <a:solidFill>
              <a:srgbClr val="25437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H="1">
            <a:off x="84708" y="3690165"/>
            <a:ext cx="12025424" cy="27593"/>
          </a:xfrm>
          <a:prstGeom prst="line">
            <a:avLst/>
          </a:prstGeom>
          <a:ln>
            <a:solidFill>
              <a:srgbClr val="25437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615543" y="4388123"/>
            <a:ext cx="14514" cy="1118782"/>
          </a:xfrm>
          <a:prstGeom prst="line">
            <a:avLst/>
          </a:prstGeom>
          <a:ln>
            <a:solidFill>
              <a:srgbClr val="25437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240088" y="4530090"/>
            <a:ext cx="11892773" cy="46668"/>
          </a:xfrm>
          <a:prstGeom prst="line">
            <a:avLst/>
          </a:prstGeom>
          <a:ln>
            <a:solidFill>
              <a:srgbClr val="25437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4622868" y="5497629"/>
            <a:ext cx="14514" cy="1118782"/>
          </a:xfrm>
          <a:prstGeom prst="line">
            <a:avLst/>
          </a:prstGeom>
          <a:ln>
            <a:solidFill>
              <a:srgbClr val="25437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149219" y="5718882"/>
            <a:ext cx="117967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07437" y="5930860"/>
            <a:ext cx="454811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Arial Narrow" pitchFamily="34" charset="0"/>
                <a:cs typeface="Arial" pitchFamily="34" charset="0"/>
              </a:rPr>
              <a:t>письменный экзамен по предмету по выбору (Физика, Химия, Биология, География, Геометрия, Всемирная история, Основы права, Литература, Иностранный язык (английский/ французский/ немецкий), Информатика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486438" y="5670622"/>
            <a:ext cx="1005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10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июня 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708859" y="5858638"/>
            <a:ext cx="712891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latin typeface="Arial Narrow" panose="020B0606020202030204" pitchFamily="34" charset="0"/>
              </a:rPr>
              <a:t>Экзаменационная работа состоит из 2-3 частей: задания с выбором одного правильного ответа из предложенных;  </a:t>
            </a:r>
          </a:p>
          <a:p>
            <a:r>
              <a:rPr lang="kk-KZ" sz="1400" dirty="0">
                <a:latin typeface="Arial Narrow" panose="020B0606020202030204" pitchFamily="34" charset="0"/>
              </a:rPr>
              <a:t>4-5 заданий, требующих краткого или развернутого ответов; мини исследование</a:t>
            </a:r>
            <a:endParaRPr lang="ru-RU" sz="1400" dirty="0">
              <a:latin typeface="Arial Narrow" panose="020B060602020203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08858" y="3752347"/>
            <a:ext cx="740127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latin typeface="Arial Narrow" panose="020B0606020202030204" pitchFamily="34" charset="0"/>
              </a:rPr>
              <a:t>Экзамен проводится по билетам. Всего 30 билетов, в каждом билете даются три вопроса, на которые обучающиеся дают устный ответ. </a:t>
            </a:r>
          </a:p>
          <a:p>
            <a:r>
              <a:rPr lang="kk-KZ" sz="1400" dirty="0">
                <a:latin typeface="Arial Narrow" panose="020B0606020202030204" pitchFamily="34" charset="0"/>
              </a:rPr>
              <a:t>Максимальный балл </a:t>
            </a:r>
            <a:r>
              <a:rPr lang="kk-KZ" sz="1400" b="1" dirty="0">
                <a:latin typeface="Arial Narrow" panose="020B0606020202030204" pitchFamily="34" charset="0"/>
              </a:rPr>
              <a:t>– 30.</a:t>
            </a:r>
            <a:endParaRPr lang="ru-RU" sz="1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6306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3">
            <a:extLst>
              <a:ext uri="{FF2B5EF4-FFF2-40B4-BE49-F238E27FC236}">
                <a16:creationId xmlns:a16="http://schemas.microsoft.com/office/drawing/2014/main" xmlns="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785804" y="121869"/>
            <a:ext cx="11051969" cy="58832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ru-RU" b="1" dirty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  ИТОГОВАЯ АТТЕСТАЦИЯ 2020 – 2021 УЧЕБНОГО ГОДА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40088" y="2240615"/>
            <a:ext cx="423523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dirty="0">
              <a:solidFill>
                <a:prstClr val="black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411979" y="1941897"/>
            <a:ext cx="1295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solidFill>
                <a:srgbClr val="ED7D31">
                  <a:lumMod val="75000"/>
                </a:srgbClr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35560" y="913932"/>
            <a:ext cx="41013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      Аттестат об общем среднем образовании «Алтын </a:t>
            </a:r>
            <a:r>
              <a:rPr lang="ru-RU" sz="1600" dirty="0" err="1"/>
              <a:t>белгі</a:t>
            </a:r>
            <a:r>
              <a:rPr lang="ru-RU" sz="1600" dirty="0"/>
              <a:t>» и знак «Алтын </a:t>
            </a:r>
            <a:r>
              <a:rPr lang="ru-RU" sz="1600" dirty="0" err="1"/>
              <a:t>белгі</a:t>
            </a:r>
            <a:r>
              <a:rPr lang="ru-RU" sz="1600" dirty="0"/>
              <a:t>» выдается претендентам: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FE903A36-7EF6-4908-A470-4BBF26857038}"/>
              </a:ext>
            </a:extLst>
          </p:cNvPr>
          <p:cNvSpPr txBox="1"/>
          <p:nvPr/>
        </p:nvSpPr>
        <p:spPr>
          <a:xfrm>
            <a:off x="0" y="-20367"/>
            <a:ext cx="12192000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ТРЕБОВАНИЯ К ПРЕТЕНДЕНТАМ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НА АТТЕСТАТ «АЛТЫН БЕЛГІ»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708859" y="697350"/>
            <a:ext cx="74657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1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имеющим </a:t>
            </a:r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</a:rPr>
              <a:t>годовые и итоговые оценки «5» по всем предметам за 5 – 11 классы;</a:t>
            </a:r>
            <a:endParaRPr lang="kk-KZ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>
            <a:off x="173762" y="2279119"/>
            <a:ext cx="12025424" cy="27593"/>
          </a:xfrm>
          <a:prstGeom prst="line">
            <a:avLst/>
          </a:prstGeom>
          <a:ln>
            <a:solidFill>
              <a:srgbClr val="25437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4607973" y="647810"/>
            <a:ext cx="15140" cy="2057231"/>
          </a:xfrm>
          <a:prstGeom prst="line">
            <a:avLst/>
          </a:prstGeom>
          <a:ln>
            <a:solidFill>
              <a:srgbClr val="25437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4622673" y="2781982"/>
            <a:ext cx="0" cy="1546167"/>
          </a:xfrm>
          <a:prstGeom prst="line">
            <a:avLst/>
          </a:prstGeom>
          <a:ln>
            <a:solidFill>
              <a:srgbClr val="25437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H="1">
            <a:off x="84708" y="3690165"/>
            <a:ext cx="12025424" cy="27593"/>
          </a:xfrm>
          <a:prstGeom prst="line">
            <a:avLst/>
          </a:prstGeom>
          <a:ln>
            <a:solidFill>
              <a:srgbClr val="25437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615543" y="4388123"/>
            <a:ext cx="14514" cy="1118782"/>
          </a:xfrm>
          <a:prstGeom prst="line">
            <a:avLst/>
          </a:prstGeom>
          <a:ln>
            <a:solidFill>
              <a:srgbClr val="25437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507775" y="6593077"/>
            <a:ext cx="11892773" cy="46668"/>
          </a:xfrm>
          <a:prstGeom prst="line">
            <a:avLst/>
          </a:prstGeom>
          <a:ln>
            <a:solidFill>
              <a:srgbClr val="25437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4622868" y="5497629"/>
            <a:ext cx="14514" cy="1118782"/>
          </a:xfrm>
          <a:prstGeom prst="line">
            <a:avLst/>
          </a:prstGeom>
          <a:ln>
            <a:solidFill>
              <a:srgbClr val="25437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402482" y="6697450"/>
            <a:ext cx="117967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708859" y="1005127"/>
            <a:ext cx="73387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прошедшим </a:t>
            </a:r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</a:rPr>
              <a:t>итоговую аттестацию по завершении общего среднего образования на оценку «5»;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708858" y="1409302"/>
            <a:ext cx="7401273" cy="835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buFont typeface="Wingdings" pitchFamily="2" charset="2"/>
              <a:buChar char="Ø"/>
            </a:pPr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прошедшим итоговую аттестацию по предмету «Алгебра и начала анализа» на базе Назарбаев Интеллектуальной школы.</a:t>
            </a:r>
          </a:p>
          <a:p>
            <a:pPr algn="just">
              <a:lnSpc>
                <a:spcPct val="115000"/>
              </a:lnSpc>
            </a:pPr>
            <a:r>
              <a:rPr lang="kk-KZ" sz="1400" dirty="0">
                <a:solidFill>
                  <a:prstClr val="black"/>
                </a:solidFill>
                <a:ea typeface="Calibri"/>
                <a:cs typeface="Times New Roman"/>
              </a:rPr>
              <a:t> </a:t>
            </a: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0089" y="2481886"/>
            <a:ext cx="4127524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</a:pPr>
            <a:r>
              <a:rPr lang="ru-RU" sz="1600" dirty="0">
                <a:solidFill>
                  <a:prstClr val="black"/>
                </a:solidFill>
              </a:rPr>
              <a:t>Претендент </a:t>
            </a:r>
            <a:r>
              <a:rPr lang="ru-RU" sz="1600" b="1" dirty="0">
                <a:solidFill>
                  <a:prstClr val="black"/>
                </a:solidFill>
              </a:rPr>
              <a:t>имеет право отказаться </a:t>
            </a:r>
            <a:r>
              <a:rPr lang="ru-RU" sz="1600" dirty="0">
                <a:solidFill>
                  <a:prstClr val="black"/>
                </a:solidFill>
              </a:rPr>
              <a:t>от аттестата и знака «Алтын </a:t>
            </a:r>
            <a:r>
              <a:rPr lang="ru-RU" sz="1600" dirty="0" err="1">
                <a:solidFill>
                  <a:prstClr val="black"/>
                </a:solidFill>
              </a:rPr>
              <a:t>белгі</a:t>
            </a:r>
            <a:r>
              <a:rPr lang="ru-RU" sz="1600" dirty="0">
                <a:solidFill>
                  <a:prstClr val="black"/>
                </a:solidFill>
              </a:rPr>
              <a:t>» (заявление родителей или иных законных представителей):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796589" y="2481886"/>
            <a:ext cx="7251032" cy="340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buFont typeface="Wingdings" pitchFamily="2" charset="2"/>
              <a:buChar char="Ø"/>
            </a:pPr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</a:rPr>
              <a:t>проходит итоговую аттестацию по завершении общего среднего образования</a:t>
            </a:r>
            <a:r>
              <a:rPr lang="kk-KZ" sz="1400" dirty="0">
                <a:solidFill>
                  <a:prstClr val="black"/>
                </a:solidFill>
                <a:latin typeface="Arial Narrow" panose="020B0606020202030204" pitchFamily="34" charset="0"/>
              </a:rPr>
              <a:t> в школе;</a:t>
            </a:r>
            <a:endParaRPr lang="ru-RU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96589" y="2967335"/>
            <a:ext cx="7251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</a:rPr>
              <a:t>прошедший итоговую аттестацию по завершении общего среднего образования на оценку «5», выдается </a:t>
            </a:r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аттестат об общем среднем образовании с отличием</a:t>
            </a:r>
            <a:r>
              <a:rPr lang="kk-KZ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1409" y="4756693"/>
            <a:ext cx="4127523" cy="37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600" dirty="0" smtClean="0">
                <a:solidFill>
                  <a:prstClr val="black"/>
                </a:solidFill>
              </a:rPr>
              <a:t>      </a:t>
            </a:r>
            <a:r>
              <a:rPr lang="en-US" sz="1600" dirty="0" smtClean="0">
                <a:solidFill>
                  <a:prstClr val="black"/>
                </a:solidFill>
              </a:rPr>
              <a:t>C </a:t>
            </a:r>
            <a:r>
              <a:rPr lang="en-US" sz="1600" dirty="0">
                <a:solidFill>
                  <a:prstClr val="black"/>
                </a:solidFill>
              </a:rPr>
              <a:t>2022-2023 </a:t>
            </a:r>
            <a:r>
              <a:rPr lang="ru-RU" sz="1600" dirty="0">
                <a:solidFill>
                  <a:prstClr val="black"/>
                </a:solidFill>
              </a:rPr>
              <a:t>года вводится </a:t>
            </a:r>
            <a:r>
              <a:rPr lang="ru-RU" sz="1600" dirty="0" smtClean="0">
                <a:solidFill>
                  <a:prstClr val="black"/>
                </a:solidFill>
              </a:rPr>
              <a:t>норма: 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852737" y="3829299"/>
            <a:ext cx="71948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четвертные</a:t>
            </a:r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</a:rPr>
              <a:t>, годовые и итоговые оценки «5» по всем предметам в период учебы с 10 по 11 (12) </a:t>
            </a:r>
            <a:r>
              <a:rPr lang="ru-RU" sz="1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классы;</a:t>
            </a:r>
            <a:endParaRPr lang="ru-RU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868779" y="4388123"/>
            <a:ext cx="717884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</a:rPr>
              <a:t>получившим аттестат об основном среднем образовании с </a:t>
            </a:r>
            <a:r>
              <a:rPr lang="ru-RU" sz="1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отличием;</a:t>
            </a:r>
            <a:endParaRPr lang="ru-RU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852737" y="4762848"/>
            <a:ext cx="74756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прошедшим </a:t>
            </a:r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</a:rPr>
              <a:t>итоговую аттестацию по завершении общего среднего образования на оценку «5»;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4868779" y="5132180"/>
            <a:ext cx="7241354" cy="835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buFont typeface="Wingdings" pitchFamily="2" charset="2"/>
              <a:buChar char="Ø"/>
            </a:pPr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</a:rPr>
              <a:t>прошедшим итоговую аттестацию по предмету «Алгебра и начала анализа» на базе Назарбаев Интеллектуальной школы.</a:t>
            </a:r>
          </a:p>
          <a:p>
            <a:pPr algn="just">
              <a:lnSpc>
                <a:spcPct val="115000"/>
              </a:lnSpc>
            </a:pPr>
            <a:r>
              <a:rPr lang="kk-KZ" sz="1400" dirty="0">
                <a:solidFill>
                  <a:prstClr val="black"/>
                </a:solidFill>
                <a:ea typeface="Calibri"/>
                <a:cs typeface="Times New Roman"/>
              </a:rPr>
              <a:t> </a:t>
            </a: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1498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2722</TotalTime>
  <Words>521</Words>
  <Application>Microsoft Office PowerPoint</Application>
  <PresentationFormat>Произвольный</PresentationFormat>
  <Paragraphs>45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Тема Office</vt:lpstr>
      <vt:lpstr>1_Тема Office</vt:lpstr>
      <vt:lpstr>О проведении  итоговой аттестации  в 2021-2022 УЧЕБНОМ ГОДУ  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ОРГАНИЗАЦИИ ЛЕТНЕЙ ШКОЛЫ</dc:title>
  <dc:creator>Каринова Шолпан Танатовна</dc:creator>
  <cp:lastModifiedBy>Администратор</cp:lastModifiedBy>
  <cp:revision>275</cp:revision>
  <cp:lastPrinted>2021-05-06T05:58:58Z</cp:lastPrinted>
  <dcterms:created xsi:type="dcterms:W3CDTF">2021-05-03T10:34:52Z</dcterms:created>
  <dcterms:modified xsi:type="dcterms:W3CDTF">2022-04-26T13:22:46Z</dcterms:modified>
</cp:coreProperties>
</file>